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94"/>
  </p:notesMasterIdLst>
  <p:sldIdLst>
    <p:sldId id="307" r:id="rId2"/>
    <p:sldId id="256" r:id="rId3"/>
    <p:sldId id="300" r:id="rId4"/>
    <p:sldId id="365" r:id="rId5"/>
    <p:sldId id="354" r:id="rId6"/>
    <p:sldId id="302" r:id="rId7"/>
    <p:sldId id="367" r:id="rId8"/>
    <p:sldId id="368" r:id="rId9"/>
    <p:sldId id="374" r:id="rId10"/>
    <p:sldId id="373" r:id="rId11"/>
    <p:sldId id="375" r:id="rId12"/>
    <p:sldId id="372" r:id="rId13"/>
    <p:sldId id="371" r:id="rId14"/>
    <p:sldId id="364" r:id="rId15"/>
    <p:sldId id="355" r:id="rId16"/>
    <p:sldId id="420" r:id="rId17"/>
    <p:sldId id="303" r:id="rId18"/>
    <p:sldId id="356" r:id="rId19"/>
    <p:sldId id="324" r:id="rId20"/>
    <p:sldId id="323" r:id="rId21"/>
    <p:sldId id="377" r:id="rId22"/>
    <p:sldId id="428" r:id="rId23"/>
    <p:sldId id="332" r:id="rId24"/>
    <p:sldId id="337" r:id="rId25"/>
    <p:sldId id="359" r:id="rId26"/>
    <p:sldId id="259" r:id="rId27"/>
    <p:sldId id="349" r:id="rId28"/>
    <p:sldId id="348" r:id="rId29"/>
    <p:sldId id="260" r:id="rId30"/>
    <p:sldId id="261" r:id="rId31"/>
    <p:sldId id="262" r:id="rId32"/>
    <p:sldId id="263" r:id="rId33"/>
    <p:sldId id="264" r:id="rId34"/>
    <p:sldId id="265" r:id="rId35"/>
    <p:sldId id="266" r:id="rId36"/>
    <p:sldId id="267" r:id="rId37"/>
    <p:sldId id="426" r:id="rId38"/>
    <p:sldId id="268" r:id="rId39"/>
    <p:sldId id="421" r:id="rId40"/>
    <p:sldId id="378" r:id="rId41"/>
    <p:sldId id="275" r:id="rId42"/>
    <p:sldId id="277" r:id="rId43"/>
    <p:sldId id="339" r:id="rId44"/>
    <p:sldId id="340" r:id="rId45"/>
    <p:sldId id="422" r:id="rId46"/>
    <p:sldId id="343" r:id="rId47"/>
    <p:sldId id="344" r:id="rId48"/>
    <p:sldId id="346" r:id="rId49"/>
    <p:sldId id="347" r:id="rId50"/>
    <p:sldId id="319" r:id="rId51"/>
    <p:sldId id="299" r:id="rId52"/>
    <p:sldId id="257" r:id="rId53"/>
    <p:sldId id="380" r:id="rId54"/>
    <p:sldId id="329" r:id="rId55"/>
    <p:sldId id="381" r:id="rId56"/>
    <p:sldId id="404" r:id="rId57"/>
    <p:sldId id="383" r:id="rId58"/>
    <p:sldId id="335" r:id="rId59"/>
    <p:sldId id="338" r:id="rId60"/>
    <p:sldId id="321" r:id="rId61"/>
    <p:sldId id="322" r:id="rId62"/>
    <p:sldId id="320" r:id="rId63"/>
    <p:sldId id="269" r:id="rId64"/>
    <p:sldId id="384" r:id="rId65"/>
    <p:sldId id="350" r:id="rId66"/>
    <p:sldId id="385" r:id="rId67"/>
    <p:sldId id="352" r:id="rId68"/>
    <p:sldId id="353" r:id="rId69"/>
    <p:sldId id="423" r:id="rId70"/>
    <p:sldId id="386" r:id="rId71"/>
    <p:sldId id="405" r:id="rId72"/>
    <p:sldId id="427" r:id="rId73"/>
    <p:sldId id="336" r:id="rId74"/>
    <p:sldId id="272" r:id="rId75"/>
    <p:sldId id="429" r:id="rId76"/>
    <p:sldId id="387" r:id="rId77"/>
    <p:sldId id="388" r:id="rId78"/>
    <p:sldId id="276" r:id="rId79"/>
    <p:sldId id="389" r:id="rId80"/>
    <p:sldId id="390" r:id="rId81"/>
    <p:sldId id="279" r:id="rId82"/>
    <p:sldId id="280" r:id="rId83"/>
    <p:sldId id="326" r:id="rId84"/>
    <p:sldId id="281" r:id="rId85"/>
    <p:sldId id="415" r:id="rId86"/>
    <p:sldId id="294" r:id="rId87"/>
    <p:sldId id="295" r:id="rId88"/>
    <p:sldId id="298" r:id="rId89"/>
    <p:sldId id="393" r:id="rId90"/>
    <p:sldId id="416" r:id="rId91"/>
    <p:sldId id="394" r:id="rId92"/>
    <p:sldId id="424" r:id="rId93"/>
  </p:sldIdLst>
  <p:sldSz cx="13716000" cy="9144000"/>
  <p:notesSz cx="6997700" cy="9283700"/>
  <p:defaultTextStyle>
    <a:defPPr>
      <a:defRPr lang="en-US"/>
    </a:defPPr>
    <a:lvl1pPr algn="l" rtl="0" eaLnBrk="0" fontAlgn="base" hangingPunct="0">
      <a:spcBef>
        <a:spcPct val="0"/>
      </a:spcBef>
      <a:spcAft>
        <a:spcPct val="0"/>
      </a:spcAft>
      <a:defRPr kern="1200">
        <a:solidFill>
          <a:schemeClr val="tx1"/>
        </a:solidFill>
        <a:latin typeface="Verdana" charset="0"/>
        <a:ea typeface="MS PGothic" charset="-128"/>
        <a:cs typeface="+mn-cs"/>
      </a:defRPr>
    </a:lvl1pPr>
    <a:lvl2pPr marL="652463" indent="-195263" algn="l" rtl="0" eaLnBrk="0" fontAlgn="base" hangingPunct="0">
      <a:spcBef>
        <a:spcPct val="0"/>
      </a:spcBef>
      <a:spcAft>
        <a:spcPct val="0"/>
      </a:spcAft>
      <a:defRPr kern="1200">
        <a:solidFill>
          <a:schemeClr val="tx1"/>
        </a:solidFill>
        <a:latin typeface="Verdana" charset="0"/>
        <a:ea typeface="MS PGothic" charset="-128"/>
        <a:cs typeface="+mn-cs"/>
      </a:defRPr>
    </a:lvl2pPr>
    <a:lvl3pPr marL="1304925" indent="-390525" algn="l" rtl="0" eaLnBrk="0" fontAlgn="base" hangingPunct="0">
      <a:spcBef>
        <a:spcPct val="0"/>
      </a:spcBef>
      <a:spcAft>
        <a:spcPct val="0"/>
      </a:spcAft>
      <a:defRPr kern="1200">
        <a:solidFill>
          <a:schemeClr val="tx1"/>
        </a:solidFill>
        <a:latin typeface="Verdana" charset="0"/>
        <a:ea typeface="MS PGothic" charset="-128"/>
        <a:cs typeface="+mn-cs"/>
      </a:defRPr>
    </a:lvl3pPr>
    <a:lvl4pPr marL="1958975" indent="-587375" algn="l" rtl="0" eaLnBrk="0" fontAlgn="base" hangingPunct="0">
      <a:spcBef>
        <a:spcPct val="0"/>
      </a:spcBef>
      <a:spcAft>
        <a:spcPct val="0"/>
      </a:spcAft>
      <a:defRPr kern="1200">
        <a:solidFill>
          <a:schemeClr val="tx1"/>
        </a:solidFill>
        <a:latin typeface="Verdana" charset="0"/>
        <a:ea typeface="MS PGothic" charset="-128"/>
        <a:cs typeface="+mn-cs"/>
      </a:defRPr>
    </a:lvl4pPr>
    <a:lvl5pPr marL="2611438" indent="-782638" algn="l" rtl="0" eaLnBrk="0" fontAlgn="base" hangingPunct="0">
      <a:spcBef>
        <a:spcPct val="0"/>
      </a:spcBef>
      <a:spcAft>
        <a:spcPct val="0"/>
      </a:spcAft>
      <a:defRPr kern="1200">
        <a:solidFill>
          <a:schemeClr val="tx1"/>
        </a:solidFill>
        <a:latin typeface="Verdana" charset="0"/>
        <a:ea typeface="MS PGothic" charset="-128"/>
        <a:cs typeface="+mn-cs"/>
      </a:defRPr>
    </a:lvl5pPr>
    <a:lvl6pPr marL="2286000" algn="l" defTabSz="914400" rtl="0" eaLnBrk="1" latinLnBrk="0" hangingPunct="1">
      <a:defRPr kern="1200">
        <a:solidFill>
          <a:schemeClr val="tx1"/>
        </a:solidFill>
        <a:latin typeface="Verdana" charset="0"/>
        <a:ea typeface="MS PGothic" charset="-128"/>
        <a:cs typeface="+mn-cs"/>
      </a:defRPr>
    </a:lvl6pPr>
    <a:lvl7pPr marL="2743200" algn="l" defTabSz="914400" rtl="0" eaLnBrk="1" latinLnBrk="0" hangingPunct="1">
      <a:defRPr kern="1200">
        <a:solidFill>
          <a:schemeClr val="tx1"/>
        </a:solidFill>
        <a:latin typeface="Verdana" charset="0"/>
        <a:ea typeface="MS PGothic" charset="-128"/>
        <a:cs typeface="+mn-cs"/>
      </a:defRPr>
    </a:lvl7pPr>
    <a:lvl8pPr marL="3200400" algn="l" defTabSz="914400" rtl="0" eaLnBrk="1" latinLnBrk="0" hangingPunct="1">
      <a:defRPr kern="1200">
        <a:solidFill>
          <a:schemeClr val="tx1"/>
        </a:solidFill>
        <a:latin typeface="Verdana" charset="0"/>
        <a:ea typeface="MS PGothic" charset="-128"/>
        <a:cs typeface="+mn-cs"/>
      </a:defRPr>
    </a:lvl8pPr>
    <a:lvl9pPr marL="3657600" algn="l" defTabSz="914400" rtl="0" eaLnBrk="1" latinLnBrk="0" hangingPunct="1">
      <a:defRPr kern="1200">
        <a:solidFill>
          <a:schemeClr val="tx1"/>
        </a:solidFill>
        <a:latin typeface="Verdana" charset="0"/>
        <a:ea typeface="MS PGothic" charset="-128"/>
        <a:cs typeface="+mn-cs"/>
      </a:defRPr>
    </a:lvl9pPr>
  </p:defaultTextStyle>
  <p:extLst>
    <p:ext uri="{EFAFB233-063F-42B5-8137-9DF3F51BA10A}">
      <p15:sldGuideLst xmlns:p15="http://schemas.microsoft.com/office/powerpoint/2012/main">
        <p15:guide id="1" orient="horz" pos="1536">
          <p15:clr>
            <a:srgbClr val="A4A3A4"/>
          </p15:clr>
        </p15:guide>
        <p15:guide id="2" pos="1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21" autoAdjust="0"/>
    <p:restoredTop sz="82652" autoAdjust="0"/>
  </p:normalViewPr>
  <p:slideViewPr>
    <p:cSldViewPr snapToGrid="0">
      <p:cViewPr varScale="1">
        <p:scale>
          <a:sx n="74" d="100"/>
          <a:sy n="74" d="100"/>
        </p:scale>
        <p:origin x="404" y="56"/>
      </p:cViewPr>
      <p:guideLst>
        <p:guide orient="horz" pos="1536"/>
        <p:guide pos="196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ran wu" userId="9f9739ad9b769acf" providerId="LiveId" clId="{10931385-8D11-4ABD-9B1D-E028CFEC47CE}"/>
    <pc:docChg chg="custSel modSld">
      <pc:chgData name="ziran wu" userId="9f9739ad9b769acf" providerId="LiveId" clId="{10931385-8D11-4ABD-9B1D-E028CFEC47CE}" dt="2024-06-12T08:39:08.047" v="40" actId="20577"/>
      <pc:docMkLst>
        <pc:docMk/>
      </pc:docMkLst>
      <pc:sldChg chg="modNotesTx">
        <pc:chgData name="ziran wu" userId="9f9739ad9b769acf" providerId="LiveId" clId="{10931385-8D11-4ABD-9B1D-E028CFEC47CE}" dt="2024-06-12T08:39:08.047" v="40" actId="20577"/>
        <pc:sldMkLst>
          <pc:docMk/>
          <pc:sldMk cId="0" sldId="3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defTabSz="930275" eaLnBrk="1" hangingPunct="1">
              <a:defRPr sz="1200">
                <a:latin typeface="Times New Roman" pitchFamily="18" charset="0"/>
                <a:ea typeface="MS PGothic" pitchFamily="34" charset="-128"/>
              </a:defRPr>
            </a:lvl1pPr>
          </a:lstStyle>
          <a:p>
            <a:pPr>
              <a:defRPr/>
            </a:pPr>
            <a:endParaRPr lang="en-US"/>
          </a:p>
        </p:txBody>
      </p:sp>
      <p:sp>
        <p:nvSpPr>
          <p:cNvPr id="300035" name="Rectangle 3"/>
          <p:cNvSpPr>
            <a:spLocks noGrp="1" noChangeArrowheads="1"/>
          </p:cNvSpPr>
          <p:nvPr>
            <p:ph type="dt" idx="1"/>
          </p:nvPr>
        </p:nvSpPr>
        <p:spPr bwMode="auto">
          <a:xfrm>
            <a:off x="3963988"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algn="r" defTabSz="930275" eaLnBrk="1" hangingPunct="1">
              <a:defRPr sz="1200">
                <a:latin typeface="Times New Roman" pitchFamily="18" charset="0"/>
                <a:ea typeface="MS PGothic" pitchFamily="34"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889000" y="696913"/>
            <a:ext cx="521970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003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003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defTabSz="930275" eaLnBrk="1" hangingPunct="1">
              <a:defRPr sz="1200">
                <a:latin typeface="Times New Roman" pitchFamily="18" charset="0"/>
                <a:ea typeface="MS PGothic" pitchFamily="34" charset="-128"/>
              </a:defRPr>
            </a:lvl1pPr>
          </a:lstStyle>
          <a:p>
            <a:pPr>
              <a:defRPr/>
            </a:pPr>
            <a:endParaRPr lang="en-US"/>
          </a:p>
        </p:txBody>
      </p:sp>
      <p:sp>
        <p:nvSpPr>
          <p:cNvPr id="30003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algn="r" defTabSz="930275" eaLnBrk="1" hangingPunct="1">
              <a:defRPr sz="1200">
                <a:latin typeface="Times New Roman" charset="0"/>
                <a:ea typeface="MS PGothic" charset="-128"/>
              </a:defRPr>
            </a:lvl1pPr>
          </a:lstStyle>
          <a:p>
            <a:pPr>
              <a:defRPr/>
            </a:pPr>
            <a:fld id="{7A56AF39-C1A6-6B4B-9772-4852BAD4079A}" type="slidenum">
              <a:rPr lang="en-US" altLang="zh-CN"/>
              <a:pPr>
                <a:defRPr/>
              </a:pPr>
              <a:t>‹#›</a:t>
            </a:fld>
            <a:endParaRPr lang="en-US" altLang="zh-CN"/>
          </a:p>
        </p:txBody>
      </p:sp>
    </p:spTree>
    <p:extLst>
      <p:ext uri="{BB962C8B-B14F-4D97-AF65-F5344CB8AC3E}">
        <p14:creationId xmlns:p14="http://schemas.microsoft.com/office/powerpoint/2010/main" val="17910533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charset="0"/>
        <a:ea typeface="MS PGothic" pitchFamily="34" charset="-128"/>
        <a:cs typeface="MS PGothic" panose="020B0600070205080204" pitchFamily="34" charset="-128"/>
      </a:defRPr>
    </a:lvl1pPr>
    <a:lvl2pPr marL="652463" algn="l" rtl="0" eaLnBrk="0" fontAlgn="base" hangingPunct="0">
      <a:spcBef>
        <a:spcPct val="30000"/>
      </a:spcBef>
      <a:spcAft>
        <a:spcPct val="0"/>
      </a:spcAft>
      <a:defRPr sz="1700" kern="1200">
        <a:solidFill>
          <a:schemeClr val="tx1"/>
        </a:solidFill>
        <a:latin typeface="Times New Roman" charset="0"/>
        <a:ea typeface="MS PGothic" pitchFamily="34" charset="-128"/>
        <a:cs typeface="MS PGothic" panose="020B0600070205080204" pitchFamily="34" charset="-128"/>
      </a:defRPr>
    </a:lvl2pPr>
    <a:lvl3pPr marL="1304925" algn="l" rtl="0" eaLnBrk="0" fontAlgn="base" hangingPunct="0">
      <a:spcBef>
        <a:spcPct val="30000"/>
      </a:spcBef>
      <a:spcAft>
        <a:spcPct val="0"/>
      </a:spcAft>
      <a:defRPr sz="1700" kern="1200">
        <a:solidFill>
          <a:schemeClr val="tx1"/>
        </a:solidFill>
        <a:latin typeface="Times New Roman" charset="0"/>
        <a:ea typeface="MS PGothic" pitchFamily="34" charset="-128"/>
        <a:cs typeface="MS PGothic" panose="020B0600070205080204" pitchFamily="34" charset="-128"/>
      </a:defRPr>
    </a:lvl3pPr>
    <a:lvl4pPr marL="1958975" algn="l" rtl="0" eaLnBrk="0" fontAlgn="base" hangingPunct="0">
      <a:spcBef>
        <a:spcPct val="30000"/>
      </a:spcBef>
      <a:spcAft>
        <a:spcPct val="0"/>
      </a:spcAft>
      <a:defRPr sz="1700" kern="1200">
        <a:solidFill>
          <a:schemeClr val="tx1"/>
        </a:solidFill>
        <a:latin typeface="Times New Roman" charset="0"/>
        <a:ea typeface="MS PGothic" pitchFamily="34" charset="-128"/>
        <a:cs typeface="MS PGothic" panose="020B0600070205080204" pitchFamily="34" charset="-128"/>
      </a:defRPr>
    </a:lvl4pPr>
    <a:lvl5pPr marL="2611438" algn="l" rtl="0" eaLnBrk="0" fontAlgn="base" hangingPunct="0">
      <a:spcBef>
        <a:spcPct val="30000"/>
      </a:spcBef>
      <a:spcAft>
        <a:spcPct val="0"/>
      </a:spcAft>
      <a:defRPr sz="1700" kern="1200">
        <a:solidFill>
          <a:schemeClr val="tx1"/>
        </a:solidFill>
        <a:latin typeface="Times New Roman" charset="0"/>
        <a:ea typeface="MS PGothic" pitchFamily="34" charset="-128"/>
        <a:cs typeface="MS PGothic" panose="020B0600070205080204" pitchFamily="34" charset="-128"/>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4D63E2E5-192D-3142-AE58-1CD13B37B510}" type="slidenum">
              <a:rPr lang="en-US" altLang="zh-CN">
                <a:latin typeface="Times New Roman" charset="0"/>
              </a:rPr>
              <a:pPr/>
              <a:t>1</a:t>
            </a:fld>
            <a:endParaRPr lang="en-US" altLang="zh-CN">
              <a:latin typeface="Times New Roman" charset="0"/>
            </a:endParaRPr>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95577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p:nvPr>
        </p:nvSpPr>
        <p:spPr>
          <a:ln/>
        </p:spPr>
      </p:sp>
      <p:sp>
        <p:nvSpPr>
          <p:cNvPr id="3072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ea typeface="MS PGothic" charset="-128"/>
              </a:rPr>
              <a:t>569Yuan;</a:t>
            </a:r>
          </a:p>
          <a:p>
            <a:endParaRPr kumimoji="1" lang="en-US" altLang="zh-CN" dirty="0">
              <a:ea typeface="MS PGothic" charset="-128"/>
            </a:endParaRPr>
          </a:p>
          <a:p>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Tera bytes written? 1T</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擦写</a:t>
            </a:r>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600</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次</a:t>
            </a:r>
            <a:endParaRPr kumimoji="1" lang="zh-CN" altLang="en-US" dirty="0">
              <a:ea typeface="MS PGothic" charset="-128"/>
            </a:endParaRPr>
          </a:p>
        </p:txBody>
      </p:sp>
      <p:sp>
        <p:nvSpPr>
          <p:cNvPr id="30723"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defTabSz="930275">
              <a:defRPr>
                <a:solidFill>
                  <a:schemeClr val="tx1"/>
                </a:solidFill>
                <a:latin typeface="Verdana" charset="0"/>
                <a:ea typeface="MS PGothic" charset="-128"/>
              </a:defRPr>
            </a:lvl2pPr>
            <a:lvl3pPr defTabSz="930275">
              <a:defRPr>
                <a:solidFill>
                  <a:schemeClr val="tx1"/>
                </a:solidFill>
                <a:latin typeface="Verdana" charset="0"/>
                <a:ea typeface="MS PGothic" charset="-128"/>
              </a:defRPr>
            </a:lvl3pPr>
            <a:lvl4pPr defTabSz="930275">
              <a:defRPr>
                <a:solidFill>
                  <a:schemeClr val="tx1"/>
                </a:solidFill>
                <a:latin typeface="Verdana" charset="0"/>
                <a:ea typeface="MS PGothic" charset="-128"/>
              </a:defRPr>
            </a:lvl4pPr>
            <a:lvl5pPr defTabSz="930275">
              <a:defRPr>
                <a:solidFill>
                  <a:schemeClr val="tx1"/>
                </a:solidFill>
                <a:latin typeface="Verdana" charset="0"/>
                <a:ea typeface="MS PGothic" charset="-128"/>
              </a:defRPr>
            </a:lvl5pPr>
            <a:lvl6pPr marL="3068638" indent="-782638" defTabSz="930275" eaLnBrk="0" fontAlgn="base" hangingPunct="0">
              <a:spcBef>
                <a:spcPct val="0"/>
              </a:spcBef>
              <a:spcAft>
                <a:spcPct val="0"/>
              </a:spcAft>
              <a:defRPr>
                <a:solidFill>
                  <a:schemeClr val="tx1"/>
                </a:solidFill>
                <a:latin typeface="Verdana" charset="0"/>
                <a:ea typeface="MS PGothic" charset="-128"/>
              </a:defRPr>
            </a:lvl6pPr>
            <a:lvl7pPr marL="3525838" indent="-782638" defTabSz="930275" eaLnBrk="0" fontAlgn="base" hangingPunct="0">
              <a:spcBef>
                <a:spcPct val="0"/>
              </a:spcBef>
              <a:spcAft>
                <a:spcPct val="0"/>
              </a:spcAft>
              <a:defRPr>
                <a:solidFill>
                  <a:schemeClr val="tx1"/>
                </a:solidFill>
                <a:latin typeface="Verdana" charset="0"/>
                <a:ea typeface="MS PGothic" charset="-128"/>
              </a:defRPr>
            </a:lvl7pPr>
            <a:lvl8pPr marL="3983038" indent="-782638" defTabSz="930275" eaLnBrk="0" fontAlgn="base" hangingPunct="0">
              <a:spcBef>
                <a:spcPct val="0"/>
              </a:spcBef>
              <a:spcAft>
                <a:spcPct val="0"/>
              </a:spcAft>
              <a:defRPr>
                <a:solidFill>
                  <a:schemeClr val="tx1"/>
                </a:solidFill>
                <a:latin typeface="Verdana" charset="0"/>
                <a:ea typeface="MS PGothic" charset="-128"/>
              </a:defRPr>
            </a:lvl8pPr>
            <a:lvl9pPr marL="4440238" indent="-782638" defTabSz="930275" eaLnBrk="0" fontAlgn="base" hangingPunct="0">
              <a:spcBef>
                <a:spcPct val="0"/>
              </a:spcBef>
              <a:spcAft>
                <a:spcPct val="0"/>
              </a:spcAft>
              <a:defRPr>
                <a:solidFill>
                  <a:schemeClr val="tx1"/>
                </a:solidFill>
                <a:latin typeface="Verdana" charset="0"/>
                <a:ea typeface="MS PGothic" charset="-128"/>
              </a:defRPr>
            </a:lvl9pPr>
          </a:lstStyle>
          <a:p>
            <a:fld id="{216F5397-BC51-B64B-9EF9-80268AD1E510}" type="slidenum">
              <a:rPr lang="en-US" altLang="zh-CN">
                <a:latin typeface="Times New Roman" charset="0"/>
              </a:rPr>
              <a:pPr/>
              <a:t>14</a:t>
            </a:fld>
            <a:endParaRPr lang="en-US" altLang="zh-CN">
              <a:latin typeface="Times New Roman" charset="0"/>
            </a:endParaRPr>
          </a:p>
        </p:txBody>
      </p:sp>
    </p:spTree>
    <p:extLst>
      <p:ext uri="{BB962C8B-B14F-4D97-AF65-F5344CB8AC3E}">
        <p14:creationId xmlns:p14="http://schemas.microsoft.com/office/powerpoint/2010/main" val="199426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399 yuan, </a:t>
            </a:r>
            <a:r>
              <a:rPr lang="en-US" altLang="zh-CN" dirty="0" err="1"/>
              <a:t>zhitai</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15</a:t>
            </a:fld>
            <a:endParaRPr lang="en-US" altLang="zh-CN"/>
          </a:p>
        </p:txBody>
      </p:sp>
    </p:spTree>
    <p:extLst>
      <p:ext uri="{BB962C8B-B14F-4D97-AF65-F5344CB8AC3E}">
        <p14:creationId xmlns:p14="http://schemas.microsoft.com/office/powerpoint/2010/main" val="2189971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读写以</a:t>
            </a:r>
            <a:r>
              <a:rPr lang="en-US" altLang="zh-CN" dirty="0"/>
              <a:t>page</a:t>
            </a:r>
            <a:r>
              <a:rPr lang="zh-CN" altLang="en-US" dirty="0"/>
              <a:t>为基本单位，擦除以</a:t>
            </a:r>
            <a:r>
              <a:rPr lang="en-US" altLang="zh-CN" dirty="0"/>
              <a:t>block</a:t>
            </a:r>
            <a:r>
              <a:rPr lang="zh-CN" altLang="en-US" dirty="0"/>
              <a:t>为基本单位。导致修改数据时</a:t>
            </a:r>
            <a:r>
              <a:rPr lang="en-US" altLang="zh-CN" dirty="0"/>
              <a:t>write amplification</a:t>
            </a:r>
            <a:r>
              <a:rPr lang="zh-CN" altLang="en-US" dirty="0"/>
              <a:t>，即写放大。</a:t>
            </a:r>
            <a:endParaRPr lang="en-US" altLang="zh-CN" dirty="0"/>
          </a:p>
          <a:p>
            <a:r>
              <a:rPr lang="en-US" altLang="zh-CN" dirty="0"/>
              <a:t>https://card.weibo.com/article/m/show/id/2309404087694979387904</a:t>
            </a:r>
          </a:p>
          <a:p>
            <a:endParaRPr lang="en-US" altLang="zh-CN" dirty="0"/>
          </a:p>
          <a:p>
            <a:r>
              <a:rPr lang="zh-CN" altLang="en-US" dirty="0"/>
              <a:t>第一次写入</a:t>
            </a:r>
            <a:r>
              <a:rPr lang="en-US" altLang="zh-CN" dirty="0"/>
              <a:t>SSD</a:t>
            </a:r>
            <a:r>
              <a:rPr lang="zh-CN" altLang="en-US" dirty="0"/>
              <a:t>时，所有颗粒都是已擦除状态，数据能以页为最小单位进行写入（一般为</a:t>
            </a:r>
            <a:r>
              <a:rPr lang="en-US" altLang="zh-CN" dirty="0"/>
              <a:t>4K</a:t>
            </a:r>
            <a:r>
              <a:rPr lang="zh-CN" altLang="en-US" dirty="0"/>
              <a:t>）；</a:t>
            </a:r>
          </a:p>
          <a:p>
            <a:endParaRPr lang="zh-CN" altLang="en-US" dirty="0"/>
          </a:p>
          <a:p>
            <a:r>
              <a:rPr lang="en-US" altLang="zh-CN" dirty="0"/>
              <a:t>SSD</a:t>
            </a:r>
            <a:r>
              <a:rPr lang="zh-CN" altLang="en-US" dirty="0"/>
              <a:t>的主控制器，使用逻辑（</a:t>
            </a:r>
            <a:r>
              <a:rPr lang="en-US" altLang="zh-CN" dirty="0"/>
              <a:t>LBA</a:t>
            </a:r>
            <a:r>
              <a:rPr lang="zh-CN" altLang="en-US" dirty="0"/>
              <a:t>）和物理（</a:t>
            </a:r>
            <a:r>
              <a:rPr lang="en-US" altLang="zh-CN" dirty="0"/>
              <a:t>FTL</a:t>
            </a:r>
            <a:r>
              <a:rPr lang="zh-CN" altLang="en-US" dirty="0"/>
              <a:t>）的映射系统来管理闪存；</a:t>
            </a:r>
          </a:p>
          <a:p>
            <a:endParaRPr lang="zh-CN" altLang="en-US" dirty="0"/>
          </a:p>
          <a:p>
            <a:r>
              <a:rPr lang="zh-CN" altLang="en-US" dirty="0"/>
              <a:t>当有新的数据写入需要替换旧的数据时，</a:t>
            </a:r>
            <a:r>
              <a:rPr lang="en-US" altLang="zh-CN" dirty="0"/>
              <a:t>SSD</a:t>
            </a:r>
            <a:r>
              <a:rPr lang="zh-CN" altLang="en-US" dirty="0"/>
              <a:t>主控会把新数据写入到另外空白空间（已擦除状态），然后更新逻辑</a:t>
            </a:r>
            <a:r>
              <a:rPr lang="en-US" altLang="zh-CN" dirty="0"/>
              <a:t>LBA</a:t>
            </a:r>
            <a:r>
              <a:rPr lang="zh-CN" altLang="en-US" dirty="0"/>
              <a:t>地址来指向新的物理</a:t>
            </a:r>
            <a:r>
              <a:rPr lang="en-US" altLang="zh-CN" dirty="0"/>
              <a:t>FTL</a:t>
            </a:r>
            <a:r>
              <a:rPr lang="zh-CN" altLang="en-US" dirty="0"/>
              <a:t>地址；旧的地址内容变为无效数据，如要写入需先擦除，擦除最小单位为块，一般为</a:t>
            </a:r>
            <a:r>
              <a:rPr lang="en-US" altLang="zh-CN" dirty="0"/>
              <a:t>128~256</a:t>
            </a:r>
            <a:r>
              <a:rPr lang="zh-CN" altLang="en-US" dirty="0"/>
              <a:t>个页；</a:t>
            </a:r>
            <a:endParaRPr lang="en-US" altLang="zh-CN"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16</a:t>
            </a:fld>
            <a:endParaRPr lang="en-US" altLang="zh-CN"/>
          </a:p>
        </p:txBody>
      </p:sp>
    </p:spTree>
    <p:extLst>
      <p:ext uri="{BB962C8B-B14F-4D97-AF65-F5344CB8AC3E}">
        <p14:creationId xmlns:p14="http://schemas.microsoft.com/office/powerpoint/2010/main" val="258143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EF064EC7-C448-0F42-AFC6-7B9CDBEBA9EA}" type="slidenum">
              <a:rPr lang="en-US" altLang="zh-CN">
                <a:latin typeface="Times New Roman" charset="0"/>
              </a:rPr>
              <a:pPr/>
              <a:t>17</a:t>
            </a:fld>
            <a:endParaRPr lang="en-US" altLang="zh-CN">
              <a:latin typeface="Times New Roman"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77000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p:spPr>
      </p:sp>
      <p:sp>
        <p:nvSpPr>
          <p:cNvPr id="3789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a:ea typeface="MS PGothic" charset="-128"/>
              </a:rPr>
              <a:t>一个问题没有讲清楚</a:t>
            </a:r>
            <a:r>
              <a:rPr kumimoji="1" lang="zh-CN" altLang="en-US">
                <a:ea typeface="MS PGothic" charset="-128"/>
                <a:sym typeface="Wingdings" charset="2"/>
              </a:rPr>
              <a:t>：（</a:t>
            </a:r>
            <a:r>
              <a:rPr kumimoji="1" lang="en-US" altLang="zh-CN">
                <a:ea typeface="MS PGothic" charset="-128"/>
                <a:sym typeface="Wingdings" charset="2"/>
              </a:rPr>
              <a:t>CAV</a:t>
            </a:r>
            <a:r>
              <a:rPr kumimoji="1" lang="zh-CN" altLang="en-US">
                <a:ea typeface="MS PGothic" charset="-128"/>
                <a:sym typeface="Wingdings" charset="2"/>
              </a:rPr>
              <a:t>）</a:t>
            </a:r>
            <a:r>
              <a:rPr kumimoji="1" lang="zh-CN" altLang="en-US">
                <a:ea typeface="MS PGothic" charset="-128"/>
              </a:rPr>
              <a:t>传输速率内外圈一样不一样？？？</a:t>
            </a:r>
          </a:p>
          <a:p>
            <a:r>
              <a:rPr kumimoji="1" lang="zh-CN" altLang="en-US">
                <a:ea typeface="MS PGothic" charset="-128"/>
              </a:rPr>
              <a:t>不再讲</a:t>
            </a:r>
            <a:r>
              <a:rPr kumimoji="1" lang="en-US" altLang="zh-CN">
                <a:ea typeface="MS PGothic" charset="-128"/>
              </a:rPr>
              <a:t>CLV</a:t>
            </a:r>
            <a:r>
              <a:rPr kumimoji="1" lang="zh-CN" altLang="en-US">
                <a:ea typeface="MS PGothic" charset="-128"/>
              </a:rPr>
              <a:t>，直接讲</a:t>
            </a:r>
            <a:r>
              <a:rPr kumimoji="1" lang="en-US" altLang="zh-CN">
                <a:ea typeface="MS PGothic" charset="-128"/>
              </a:rPr>
              <a:t>ZBR</a:t>
            </a:r>
            <a:endParaRPr kumimoji="1" lang="zh-CN" altLang="en-US">
              <a:ea typeface="MS PGothic" charset="-128"/>
            </a:endParaRPr>
          </a:p>
        </p:txBody>
      </p:sp>
      <p:sp>
        <p:nvSpPr>
          <p:cNvPr id="37891"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defTabSz="930275">
              <a:defRPr>
                <a:solidFill>
                  <a:schemeClr val="tx1"/>
                </a:solidFill>
                <a:latin typeface="Verdana" charset="0"/>
                <a:ea typeface="MS PGothic" charset="-128"/>
              </a:defRPr>
            </a:lvl2pPr>
            <a:lvl3pPr defTabSz="930275">
              <a:defRPr>
                <a:solidFill>
                  <a:schemeClr val="tx1"/>
                </a:solidFill>
                <a:latin typeface="Verdana" charset="0"/>
                <a:ea typeface="MS PGothic" charset="-128"/>
              </a:defRPr>
            </a:lvl3pPr>
            <a:lvl4pPr defTabSz="930275">
              <a:defRPr>
                <a:solidFill>
                  <a:schemeClr val="tx1"/>
                </a:solidFill>
                <a:latin typeface="Verdana" charset="0"/>
                <a:ea typeface="MS PGothic" charset="-128"/>
              </a:defRPr>
            </a:lvl4pPr>
            <a:lvl5pPr defTabSz="930275">
              <a:defRPr>
                <a:solidFill>
                  <a:schemeClr val="tx1"/>
                </a:solidFill>
                <a:latin typeface="Verdana" charset="0"/>
                <a:ea typeface="MS PGothic" charset="-128"/>
              </a:defRPr>
            </a:lvl5pPr>
            <a:lvl6pPr marL="3068638" indent="-782638" defTabSz="930275" eaLnBrk="0" fontAlgn="base" hangingPunct="0">
              <a:spcBef>
                <a:spcPct val="0"/>
              </a:spcBef>
              <a:spcAft>
                <a:spcPct val="0"/>
              </a:spcAft>
              <a:defRPr>
                <a:solidFill>
                  <a:schemeClr val="tx1"/>
                </a:solidFill>
                <a:latin typeface="Verdana" charset="0"/>
                <a:ea typeface="MS PGothic" charset="-128"/>
              </a:defRPr>
            </a:lvl6pPr>
            <a:lvl7pPr marL="3525838" indent="-782638" defTabSz="930275" eaLnBrk="0" fontAlgn="base" hangingPunct="0">
              <a:spcBef>
                <a:spcPct val="0"/>
              </a:spcBef>
              <a:spcAft>
                <a:spcPct val="0"/>
              </a:spcAft>
              <a:defRPr>
                <a:solidFill>
                  <a:schemeClr val="tx1"/>
                </a:solidFill>
                <a:latin typeface="Verdana" charset="0"/>
                <a:ea typeface="MS PGothic" charset="-128"/>
              </a:defRPr>
            </a:lvl7pPr>
            <a:lvl8pPr marL="3983038" indent="-782638" defTabSz="930275" eaLnBrk="0" fontAlgn="base" hangingPunct="0">
              <a:spcBef>
                <a:spcPct val="0"/>
              </a:spcBef>
              <a:spcAft>
                <a:spcPct val="0"/>
              </a:spcAft>
              <a:defRPr>
                <a:solidFill>
                  <a:schemeClr val="tx1"/>
                </a:solidFill>
                <a:latin typeface="Verdana" charset="0"/>
                <a:ea typeface="MS PGothic" charset="-128"/>
              </a:defRPr>
            </a:lvl8pPr>
            <a:lvl9pPr marL="4440238" indent="-782638" defTabSz="930275" eaLnBrk="0" fontAlgn="base" hangingPunct="0">
              <a:spcBef>
                <a:spcPct val="0"/>
              </a:spcBef>
              <a:spcAft>
                <a:spcPct val="0"/>
              </a:spcAft>
              <a:defRPr>
                <a:solidFill>
                  <a:schemeClr val="tx1"/>
                </a:solidFill>
                <a:latin typeface="Verdana" charset="0"/>
                <a:ea typeface="MS PGothic" charset="-128"/>
              </a:defRPr>
            </a:lvl9pPr>
          </a:lstStyle>
          <a:p>
            <a:fld id="{117740B4-1CA4-994F-A8F1-7E5277CF87F2}" type="slidenum">
              <a:rPr lang="en-US" altLang="zh-CN">
                <a:latin typeface="Times New Roman" charset="0"/>
              </a:rPr>
              <a:pPr/>
              <a:t>19</a:t>
            </a:fld>
            <a:endParaRPr lang="en-US" altLang="zh-CN">
              <a:latin typeface="Times New Roman" charset="0"/>
            </a:endParaRPr>
          </a:p>
        </p:txBody>
      </p:sp>
    </p:spTree>
    <p:extLst>
      <p:ext uri="{BB962C8B-B14F-4D97-AF65-F5344CB8AC3E}">
        <p14:creationId xmlns:p14="http://schemas.microsoft.com/office/powerpoint/2010/main" val="178591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TextEdit="1"/>
          </p:cNvSpPr>
          <p:nvPr>
            <p:ph type="sldImg"/>
          </p:nvPr>
        </p:nvSpPr>
        <p:spPr>
          <a:ln/>
        </p:spPr>
      </p:sp>
      <p:sp>
        <p:nvSpPr>
          <p:cNvPr id="17920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ea typeface="MS PGothic" charset="-128"/>
              </a:rPr>
              <a:t>preamble</a:t>
            </a:r>
            <a:r>
              <a:rPr kumimoji="1" lang="zh-CN" altLang="en-US" dirty="0">
                <a:ea typeface="MS PGothic" charset="-128"/>
              </a:rPr>
              <a:t>里的数据？前导符是在对磁盘进行格式化的时候写上去的，它包括柱面数和扇区号，扇区大小以及类似的数据，此外还包含同步信息。</a:t>
            </a:r>
          </a:p>
        </p:txBody>
      </p:sp>
      <p:sp>
        <p:nvSpPr>
          <p:cNvPr id="179203"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defTabSz="930275">
              <a:defRPr>
                <a:solidFill>
                  <a:schemeClr val="tx1"/>
                </a:solidFill>
                <a:latin typeface="Verdana" charset="0"/>
                <a:ea typeface="MS PGothic" charset="-128"/>
              </a:defRPr>
            </a:lvl2pPr>
            <a:lvl3pPr defTabSz="930275">
              <a:defRPr>
                <a:solidFill>
                  <a:schemeClr val="tx1"/>
                </a:solidFill>
                <a:latin typeface="Verdana" charset="0"/>
                <a:ea typeface="MS PGothic" charset="-128"/>
              </a:defRPr>
            </a:lvl3pPr>
            <a:lvl4pPr defTabSz="930275">
              <a:defRPr>
                <a:solidFill>
                  <a:schemeClr val="tx1"/>
                </a:solidFill>
                <a:latin typeface="Verdana" charset="0"/>
                <a:ea typeface="MS PGothic" charset="-128"/>
              </a:defRPr>
            </a:lvl4pPr>
            <a:lvl5pPr defTabSz="930275">
              <a:defRPr>
                <a:solidFill>
                  <a:schemeClr val="tx1"/>
                </a:solidFill>
                <a:latin typeface="Verdana" charset="0"/>
                <a:ea typeface="MS PGothic" charset="-128"/>
              </a:defRPr>
            </a:lvl5pPr>
            <a:lvl6pPr marL="3068638" indent="-782638" defTabSz="930275" eaLnBrk="0" fontAlgn="base" hangingPunct="0">
              <a:spcBef>
                <a:spcPct val="0"/>
              </a:spcBef>
              <a:spcAft>
                <a:spcPct val="0"/>
              </a:spcAft>
              <a:defRPr>
                <a:solidFill>
                  <a:schemeClr val="tx1"/>
                </a:solidFill>
                <a:latin typeface="Verdana" charset="0"/>
                <a:ea typeface="MS PGothic" charset="-128"/>
              </a:defRPr>
            </a:lvl6pPr>
            <a:lvl7pPr marL="3525838" indent="-782638" defTabSz="930275" eaLnBrk="0" fontAlgn="base" hangingPunct="0">
              <a:spcBef>
                <a:spcPct val="0"/>
              </a:spcBef>
              <a:spcAft>
                <a:spcPct val="0"/>
              </a:spcAft>
              <a:defRPr>
                <a:solidFill>
                  <a:schemeClr val="tx1"/>
                </a:solidFill>
                <a:latin typeface="Verdana" charset="0"/>
                <a:ea typeface="MS PGothic" charset="-128"/>
              </a:defRPr>
            </a:lvl7pPr>
            <a:lvl8pPr marL="3983038" indent="-782638" defTabSz="930275" eaLnBrk="0" fontAlgn="base" hangingPunct="0">
              <a:spcBef>
                <a:spcPct val="0"/>
              </a:spcBef>
              <a:spcAft>
                <a:spcPct val="0"/>
              </a:spcAft>
              <a:defRPr>
                <a:solidFill>
                  <a:schemeClr val="tx1"/>
                </a:solidFill>
                <a:latin typeface="Verdana" charset="0"/>
                <a:ea typeface="MS PGothic" charset="-128"/>
              </a:defRPr>
            </a:lvl8pPr>
            <a:lvl9pPr marL="4440238" indent="-782638" defTabSz="930275" eaLnBrk="0" fontAlgn="base" hangingPunct="0">
              <a:spcBef>
                <a:spcPct val="0"/>
              </a:spcBef>
              <a:spcAft>
                <a:spcPct val="0"/>
              </a:spcAft>
              <a:defRPr>
                <a:solidFill>
                  <a:schemeClr val="tx1"/>
                </a:solidFill>
                <a:latin typeface="Verdana" charset="0"/>
                <a:ea typeface="MS PGothic" charset="-128"/>
              </a:defRPr>
            </a:lvl9pPr>
          </a:lstStyle>
          <a:p>
            <a:fld id="{EC4F17CC-D266-BB44-90D7-6A3159E7FEFD}" type="slidenum">
              <a:rPr lang="en-US" altLang="zh-CN">
                <a:latin typeface="Times New Roman" charset="0"/>
              </a:rPr>
              <a:pPr/>
              <a:t>20</a:t>
            </a:fld>
            <a:endParaRPr lang="en-US" altLang="zh-CN">
              <a:latin typeface="Times New Roman" charset="0"/>
            </a:endParaRPr>
          </a:p>
        </p:txBody>
      </p:sp>
    </p:spTree>
    <p:extLst>
      <p:ext uri="{BB962C8B-B14F-4D97-AF65-F5344CB8AC3E}">
        <p14:creationId xmlns:p14="http://schemas.microsoft.com/office/powerpoint/2010/main" val="1510001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077D39C5-B2B5-A74B-914A-2532BA98ECB6}" type="slidenum">
              <a:rPr lang="en-US" altLang="zh-CN">
                <a:latin typeface="Times New Roman" charset="0"/>
              </a:rPr>
              <a:pPr/>
              <a:t>21</a:t>
            </a:fld>
            <a:endParaRPr lang="en-US" altLang="zh-CN">
              <a:latin typeface="Times New Roman"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altLang="zh-CN" dirty="0">
                <a:ea typeface="MS PGothic" charset="-128"/>
              </a:rPr>
              <a:t>Sector 0 </a:t>
            </a:r>
            <a:r>
              <a:rPr lang="zh-CN" altLang="en-US" dirty="0">
                <a:ea typeface="MS PGothic" charset="-128"/>
              </a:rPr>
              <a:t>是最外面柱面的第一个磁道的第一个扇区，映射顺序先按磁道内扇区顺序，再到柱面内磁道顺序，再按从外到内的柱面顺序</a:t>
            </a:r>
            <a:endParaRPr lang="en-US" altLang="zh-CN" dirty="0">
              <a:ea typeface="MS PGothic" charset="-128"/>
            </a:endParaRPr>
          </a:p>
          <a:p>
            <a:pPr eaLnBrk="1" hangingPunct="1"/>
            <a:endParaRPr lang="en-US" altLang="zh-CN" dirty="0">
              <a:ea typeface="MS PGothic" charset="-128"/>
            </a:endParaRPr>
          </a:p>
          <a:p>
            <a:pPr eaLnBrk="1" hangingPunct="1"/>
            <a:r>
              <a:rPr lang="zh-CN" altLang="en-US" dirty="0">
                <a:ea typeface="MS PGothic" charset="-128"/>
              </a:rPr>
              <a:t>一个</a:t>
            </a:r>
            <a:r>
              <a:rPr lang="en-US" altLang="zh-CN" dirty="0">
                <a:ea typeface="MS PGothic" charset="-128"/>
              </a:rPr>
              <a:t>LB</a:t>
            </a:r>
            <a:r>
              <a:rPr lang="zh-CN" altLang="en-US" dirty="0">
                <a:ea typeface="MS PGothic" charset="-128"/>
              </a:rPr>
              <a:t>的大小：也就是一个</a:t>
            </a:r>
            <a:r>
              <a:rPr lang="en-US" altLang="zh-CN" dirty="0">
                <a:ea typeface="MS PGothic" charset="-128"/>
              </a:rPr>
              <a:t>sector</a:t>
            </a:r>
            <a:r>
              <a:rPr lang="zh-CN" altLang="en-US" dirty="0">
                <a:ea typeface="MS PGothic" charset="-128"/>
              </a:rPr>
              <a:t>的大小</a:t>
            </a:r>
            <a:endParaRPr lang="en-US" altLang="zh-CN" dirty="0">
              <a:ea typeface="MS PGothic" charset="-128"/>
            </a:endParaRPr>
          </a:p>
          <a:p>
            <a:pPr eaLnBrk="1" hangingPunct="1"/>
            <a:r>
              <a:rPr lang="zh-CN" altLang="en-US" dirty="0">
                <a:ea typeface="MS PGothic" charset="-128"/>
              </a:rPr>
              <a:t>以前的磁盘一个</a:t>
            </a:r>
            <a:r>
              <a:rPr lang="en-US" altLang="zh-CN" dirty="0">
                <a:ea typeface="MS PGothic" charset="-128"/>
              </a:rPr>
              <a:t>sector</a:t>
            </a:r>
            <a:r>
              <a:rPr lang="zh-CN" altLang="en-US" dirty="0">
                <a:ea typeface="MS PGothic" charset="-128"/>
              </a:rPr>
              <a:t>一般为</a:t>
            </a:r>
            <a:r>
              <a:rPr lang="en-US" altLang="zh-CN" dirty="0">
                <a:ea typeface="MS PGothic" charset="-128"/>
              </a:rPr>
              <a:t>512B</a:t>
            </a:r>
            <a:r>
              <a:rPr lang="zh-CN" altLang="en-US" dirty="0">
                <a:ea typeface="MS PGothic" charset="-128"/>
              </a:rPr>
              <a:t>，现在一般是</a:t>
            </a:r>
            <a:r>
              <a:rPr lang="en-US" altLang="zh-CN" dirty="0">
                <a:ea typeface="MS PGothic" charset="-128"/>
              </a:rPr>
              <a:t>4KB</a:t>
            </a:r>
            <a:r>
              <a:rPr lang="zh-CN" altLang="en-US" dirty="0">
                <a:ea typeface="MS PGothic" charset="-128"/>
              </a:rPr>
              <a:t>，</a:t>
            </a:r>
            <a:r>
              <a:rPr lang="en-US" altLang="zh-CN" dirty="0">
                <a:ea typeface="MS PGothic" charset="-128"/>
              </a:rPr>
              <a:t>SSD</a:t>
            </a:r>
            <a:r>
              <a:rPr lang="zh-CN" altLang="en-US" dirty="0">
                <a:ea typeface="MS PGothic" charset="-128"/>
              </a:rPr>
              <a:t>一个</a:t>
            </a:r>
            <a:r>
              <a:rPr lang="en-US" altLang="zh-CN" dirty="0">
                <a:ea typeface="MS PGothic" charset="-128"/>
              </a:rPr>
              <a:t>page</a:t>
            </a:r>
            <a:r>
              <a:rPr lang="zh-CN" altLang="en-US" dirty="0">
                <a:ea typeface="MS PGothic" charset="-128"/>
              </a:rPr>
              <a:t>也是</a:t>
            </a:r>
            <a:r>
              <a:rPr lang="en-US" altLang="zh-CN" dirty="0">
                <a:ea typeface="MS PGothic" charset="-128"/>
              </a:rPr>
              <a:t>4KB</a:t>
            </a:r>
            <a:r>
              <a:rPr lang="zh-CN" altLang="en-US" dirty="0">
                <a:ea typeface="MS PGothic" charset="-128"/>
              </a:rPr>
              <a:t>。</a:t>
            </a:r>
            <a:endParaRPr lang="en-US" altLang="zh-CN" dirty="0">
              <a:ea typeface="MS PGothic" charset="-128"/>
            </a:endParaRPr>
          </a:p>
          <a:p>
            <a:pPr eaLnBrk="1" hangingPunct="1"/>
            <a:r>
              <a:rPr lang="zh-CN" altLang="en-US" dirty="0">
                <a:ea typeface="MS PGothic" charset="-128"/>
              </a:rPr>
              <a:t>磁盘驱动器以一个</a:t>
            </a:r>
            <a:r>
              <a:rPr lang="en-US" altLang="zh-CN" dirty="0">
                <a:ea typeface="MS PGothic" charset="-128"/>
              </a:rPr>
              <a:t>LB</a:t>
            </a:r>
            <a:r>
              <a:rPr lang="zh-CN" altLang="en-US" dirty="0">
                <a:ea typeface="MS PGothic" charset="-128"/>
              </a:rPr>
              <a:t>（</a:t>
            </a:r>
            <a:r>
              <a:rPr lang="en-US" altLang="zh-CN" dirty="0">
                <a:ea typeface="MS PGothic" charset="-128"/>
              </a:rPr>
              <a:t>sector</a:t>
            </a:r>
            <a:r>
              <a:rPr lang="zh-CN" altLang="en-US" dirty="0">
                <a:ea typeface="MS PGothic" charset="-128"/>
              </a:rPr>
              <a:t>）作为最小单元</a:t>
            </a:r>
            <a:endParaRPr lang="zh-CN" altLang="zh-CN" dirty="0">
              <a:ea typeface="MS PGothic" charset="-128"/>
            </a:endParaRPr>
          </a:p>
        </p:txBody>
      </p:sp>
    </p:spTree>
    <p:extLst>
      <p:ext uri="{BB962C8B-B14F-4D97-AF65-F5344CB8AC3E}">
        <p14:creationId xmlns:p14="http://schemas.microsoft.com/office/powerpoint/2010/main" val="1773936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FB8EAF4F-0F65-0E44-A903-494D3DC4A66B}" type="slidenum">
              <a:rPr lang="en-US" altLang="zh-CN">
                <a:latin typeface="Times New Roman" charset="0"/>
              </a:rPr>
              <a:pPr/>
              <a:t>23</a:t>
            </a:fld>
            <a:endParaRPr lang="en-US" altLang="zh-CN">
              <a:latin typeface="Times New Roman" charset="0"/>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738531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A6AD0A0E-CA83-7D40-ADDE-AAB2487279CA}" type="slidenum">
              <a:rPr lang="en-US" altLang="zh-CN">
                <a:latin typeface="Times New Roman" charset="0"/>
              </a:rPr>
              <a:pPr/>
              <a:t>24</a:t>
            </a:fld>
            <a:endParaRPr lang="en-US" altLang="zh-CN">
              <a:latin typeface="Times New Roman" charset="0"/>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831410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65AFC7AD-C518-B143-BC5E-253BC5AF12B8}" type="slidenum">
              <a:rPr lang="en-US" altLang="zh-CN">
                <a:latin typeface="Times New Roman" charset="0"/>
              </a:rPr>
              <a:pPr/>
              <a:t>26</a:t>
            </a:fld>
            <a:endParaRPr lang="en-US" altLang="zh-CN">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994926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6BAC3B48-FBEB-EA4C-8CE5-1658A101B687}" type="slidenum">
              <a:rPr lang="en-US" altLang="zh-CN">
                <a:latin typeface="Times New Roman" charset="0"/>
              </a:rPr>
              <a:pPr/>
              <a:t>2</a:t>
            </a:fld>
            <a:endParaRPr lang="en-US" altLang="zh-CN">
              <a:latin typeface="Times New Roman" charset="0"/>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563317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6D35E2E3-DC4D-6140-9DC8-11F60C174A0C}" type="slidenum">
              <a:rPr lang="en-US" altLang="zh-CN">
                <a:latin typeface="Times New Roman" charset="0"/>
              </a:rPr>
              <a:pPr/>
              <a:t>27</a:t>
            </a:fld>
            <a:endParaRPr lang="en-US" altLang="zh-CN">
              <a:latin typeface="Times New Roman" charset="0"/>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磁盘调度：</a:t>
            </a:r>
            <a:r>
              <a:rPr lang="en-US" altLang="zh-CN" dirty="0">
                <a:ea typeface="MS PGothic" charset="-128"/>
              </a:rPr>
              <a:t>OS</a:t>
            </a:r>
            <a:r>
              <a:rPr lang="zh-CN" altLang="en-US" dirty="0">
                <a:ea typeface="MS PGothic" charset="-128"/>
              </a:rPr>
              <a:t>上移到应用程序；</a:t>
            </a:r>
            <a:r>
              <a:rPr lang="en-US" altLang="zh-CN" dirty="0">
                <a:ea typeface="MS PGothic" charset="-128"/>
              </a:rPr>
              <a:t>OS</a:t>
            </a:r>
            <a:r>
              <a:rPr lang="zh-CN" altLang="en-US" dirty="0">
                <a:ea typeface="MS PGothic" charset="-128"/>
              </a:rPr>
              <a:t>下移到存储设备</a:t>
            </a:r>
            <a:endParaRPr lang="en-US" altLang="zh-CN" dirty="0">
              <a:ea typeface="MS PGothic" charset="-128"/>
            </a:endParaRPr>
          </a:p>
          <a:p>
            <a:pPr eaLnBrk="1" hangingPunct="1"/>
            <a:r>
              <a:rPr lang="zh-CN" altLang="en-US" dirty="0">
                <a:ea typeface="MS PGothic" charset="-128"/>
              </a:rPr>
              <a:t>后面的调度算法我们先不考虑</a:t>
            </a:r>
            <a:r>
              <a:rPr lang="en-US" altLang="zh-CN" dirty="0">
                <a:ea typeface="MS PGothic" charset="-128"/>
              </a:rPr>
              <a:t>rotational latency</a:t>
            </a:r>
            <a:r>
              <a:rPr lang="zh-CN" altLang="en-US" dirty="0">
                <a:ea typeface="MS PGothic" charset="-128"/>
              </a:rPr>
              <a:t>（旋转磁盘），只考虑如何旋转磁臂在各个柱面之间流转</a:t>
            </a:r>
            <a:endParaRPr lang="en-US" altLang="zh-CN" dirty="0">
              <a:ea typeface="MS PGothic" charset="-128"/>
            </a:endParaRPr>
          </a:p>
        </p:txBody>
      </p:sp>
    </p:spTree>
    <p:extLst>
      <p:ext uri="{BB962C8B-B14F-4D97-AF65-F5344CB8AC3E}">
        <p14:creationId xmlns:p14="http://schemas.microsoft.com/office/powerpoint/2010/main" val="7157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436E3C49-5E35-5C44-AAD9-43051209CB1E}" type="slidenum">
              <a:rPr lang="en-US" altLang="zh-CN">
                <a:latin typeface="Times New Roman" charset="0"/>
              </a:rPr>
              <a:pPr/>
              <a:t>28</a:t>
            </a:fld>
            <a:endParaRPr lang="en-US" altLang="zh-CN">
              <a:latin typeface="Times New Roman"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Linux</a:t>
            </a:r>
            <a:r>
              <a:rPr lang="zh-CN" altLang="en-US">
                <a:ea typeface="MS PGothic" charset="-128"/>
              </a:rPr>
              <a:t>的磁盘调度？算法？</a:t>
            </a:r>
            <a:r>
              <a:rPr lang="en-US" altLang="zh-CN">
                <a:ea typeface="MS PGothic" charset="-128"/>
              </a:rPr>
              <a:t>OS</a:t>
            </a:r>
            <a:r>
              <a:rPr lang="zh-CN" altLang="en-US">
                <a:ea typeface="MS PGothic" charset="-128"/>
              </a:rPr>
              <a:t> </a:t>
            </a:r>
            <a:r>
              <a:rPr lang="en-US" altLang="zh-CN">
                <a:ea typeface="MS PGothic" charset="-128"/>
              </a:rPr>
              <a:t>or</a:t>
            </a:r>
            <a:r>
              <a:rPr lang="zh-CN" altLang="en-US">
                <a:ea typeface="MS PGothic" charset="-128"/>
              </a:rPr>
              <a:t> 硬件？</a:t>
            </a:r>
            <a:endParaRPr lang="zh-CN" altLang="zh-CN">
              <a:ea typeface="MS PGothic" charset="-128"/>
            </a:endParaRPr>
          </a:p>
        </p:txBody>
      </p:sp>
    </p:spTree>
    <p:extLst>
      <p:ext uri="{BB962C8B-B14F-4D97-AF65-F5344CB8AC3E}">
        <p14:creationId xmlns:p14="http://schemas.microsoft.com/office/powerpoint/2010/main" val="322837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3AECC6E8-6AF5-184C-9D72-66D5F4368779}" type="slidenum">
              <a:rPr lang="en-US" altLang="zh-CN">
                <a:latin typeface="Times New Roman" charset="0"/>
              </a:rPr>
              <a:pPr/>
              <a:t>29</a:t>
            </a:fld>
            <a:endParaRPr lang="en-US" altLang="zh-CN">
              <a:latin typeface="Times New Roman"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ea typeface="MS PGothic" charset="-128"/>
            </a:endParaRPr>
          </a:p>
          <a:p>
            <a:pPr eaLnBrk="1" hangingPunct="1"/>
            <a:r>
              <a:rPr lang="en-US" altLang="zh-CN">
                <a:latin typeface="Helvetica" charset="0"/>
                <a:ea typeface="MS PGothic" charset="-128"/>
              </a:rPr>
              <a:t>Illustration shows total head movement of 640 cylinders</a:t>
            </a:r>
          </a:p>
          <a:p>
            <a:pPr eaLnBrk="1" hangingPunct="1"/>
            <a:endParaRPr lang="en-US" altLang="zh-CN">
              <a:ea typeface="MS PGothic" charset="-128"/>
            </a:endParaRPr>
          </a:p>
          <a:p>
            <a:pPr eaLnBrk="1" hangingPunct="1"/>
            <a:endParaRPr lang="zh-CN" altLang="zh-CN">
              <a:ea typeface="MS PGothic" charset="-128"/>
            </a:endParaRPr>
          </a:p>
        </p:txBody>
      </p:sp>
    </p:spTree>
    <p:extLst>
      <p:ext uri="{BB962C8B-B14F-4D97-AF65-F5344CB8AC3E}">
        <p14:creationId xmlns:p14="http://schemas.microsoft.com/office/powerpoint/2010/main" val="138383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AC0925FA-727A-AA47-AACE-B90CE71DB1FB}" type="slidenum">
              <a:rPr lang="en-US" altLang="zh-CN">
                <a:latin typeface="Times New Roman" charset="0"/>
              </a:rPr>
              <a:pPr/>
              <a:t>30</a:t>
            </a:fld>
            <a:endParaRPr lang="en-US" altLang="zh-CN">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800">
                <a:ea typeface="MS PGothic" charset="-128"/>
              </a:rPr>
              <a:t>Illustration shows total head movement of 236 cylinders</a:t>
            </a:r>
          </a:p>
          <a:p>
            <a:pPr eaLnBrk="1" hangingPunct="1"/>
            <a:endParaRPr lang="zh-CN" altLang="zh-CN">
              <a:ea typeface="MS PGothic" charset="-128"/>
            </a:endParaRPr>
          </a:p>
        </p:txBody>
      </p:sp>
    </p:spTree>
    <p:extLst>
      <p:ext uri="{BB962C8B-B14F-4D97-AF65-F5344CB8AC3E}">
        <p14:creationId xmlns:p14="http://schemas.microsoft.com/office/powerpoint/2010/main" val="850225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3F39DBDB-8D5D-5B43-B78F-334F7904D233}" type="slidenum">
              <a:rPr lang="en-US" altLang="zh-CN">
                <a:latin typeface="Times New Roman" charset="0"/>
              </a:rPr>
              <a:pPr/>
              <a:t>31</a:t>
            </a:fld>
            <a:endParaRPr lang="en-US" altLang="zh-CN">
              <a:latin typeface="Times New Roman" charset="0"/>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236</a:t>
            </a:r>
            <a:endParaRPr lang="zh-CN" altLang="zh-CN">
              <a:ea typeface="MS PGothic" charset="-128"/>
            </a:endParaRPr>
          </a:p>
        </p:txBody>
      </p:sp>
    </p:spTree>
    <p:extLst>
      <p:ext uri="{BB962C8B-B14F-4D97-AF65-F5344CB8AC3E}">
        <p14:creationId xmlns:p14="http://schemas.microsoft.com/office/powerpoint/2010/main" val="375808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C1EB8C5B-2B5C-4E4B-98B7-E20F4031A4FB}" type="slidenum">
              <a:rPr lang="en-US" altLang="zh-CN">
                <a:latin typeface="Times New Roman" charset="0"/>
              </a:rPr>
              <a:pPr/>
              <a:t>32</a:t>
            </a:fld>
            <a:endParaRPr lang="en-US" altLang="zh-CN">
              <a:latin typeface="Times New Roman"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800" dirty="0">
                <a:ea typeface="MS PGothic" charset="-128"/>
              </a:rPr>
              <a:t>这个是普通</a:t>
            </a:r>
            <a:r>
              <a:rPr lang="en-US" altLang="zh-CN" sz="1800" dirty="0">
                <a:ea typeface="MS PGothic" charset="-128"/>
              </a:rPr>
              <a:t>SCAN</a:t>
            </a:r>
            <a:r>
              <a:rPr lang="zh-CN" altLang="en-US" sz="1800" dirty="0">
                <a:ea typeface="MS PGothic" charset="-128"/>
              </a:rPr>
              <a:t>，从磁盘的一端到另一端来回扫描</a:t>
            </a:r>
            <a:endParaRPr lang="zh-CN" altLang="zh-CN" dirty="0">
              <a:ea typeface="MS PGothic" charset="-128"/>
            </a:endParaRPr>
          </a:p>
        </p:txBody>
      </p:sp>
    </p:spTree>
    <p:extLst>
      <p:ext uri="{BB962C8B-B14F-4D97-AF65-F5344CB8AC3E}">
        <p14:creationId xmlns:p14="http://schemas.microsoft.com/office/powerpoint/2010/main" val="45627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492F8523-A37E-C443-90A7-29CDF4E19388}" type="slidenum">
              <a:rPr lang="en-US" altLang="zh-CN">
                <a:latin typeface="Times New Roman" charset="0"/>
              </a:rPr>
              <a:pPr/>
              <a:t>33</a:t>
            </a:fld>
            <a:endParaRPr lang="en-US" altLang="zh-CN">
              <a:latin typeface="Times New Roman"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600" dirty="0">
                <a:ea typeface="MS PGothic" charset="-128"/>
              </a:rPr>
              <a:t>Illustration shows total head movement of 208 cylinders</a:t>
            </a:r>
          </a:p>
          <a:p>
            <a:pPr eaLnBrk="1" hangingPunct="1"/>
            <a:r>
              <a:rPr lang="zh-CN" altLang="en-US" sz="1600" dirty="0">
                <a:ea typeface="MS PGothic" charset="-128"/>
              </a:rPr>
              <a:t>做题时要先判断现在的磁头在向哪个方向移动，这里是向小柱面号方向</a:t>
            </a:r>
            <a:endParaRPr lang="en-US" altLang="zh-CN" sz="1600" dirty="0">
              <a:ea typeface="MS PGothic" charset="-128"/>
            </a:endParaRPr>
          </a:p>
        </p:txBody>
      </p:sp>
    </p:spTree>
    <p:extLst>
      <p:ext uri="{BB962C8B-B14F-4D97-AF65-F5344CB8AC3E}">
        <p14:creationId xmlns:p14="http://schemas.microsoft.com/office/powerpoint/2010/main" val="2047422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85221465-AFB5-5946-AEC5-71518D2A217B}" type="slidenum">
              <a:rPr lang="en-US" altLang="zh-CN">
                <a:latin typeface="Times New Roman" charset="0"/>
              </a:rPr>
              <a:pPr/>
              <a:t>34</a:t>
            </a:fld>
            <a:endParaRPr lang="en-US" altLang="zh-CN">
              <a:latin typeface="Times New Roman"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普通的</a:t>
            </a:r>
            <a:r>
              <a:rPr lang="en-US" altLang="zh-CN" dirty="0">
                <a:ea typeface="MS PGothic" charset="-128"/>
              </a:rPr>
              <a:t>SCAN</a:t>
            </a:r>
            <a:r>
              <a:rPr lang="zh-CN" altLang="en-US" dirty="0">
                <a:ea typeface="MS PGothic" charset="-128"/>
              </a:rPr>
              <a:t>问题：掉头时处理的柱面请求很少，因为刚刚处理过，而另一端的请求会积攒较多，还要等待</a:t>
            </a:r>
            <a:r>
              <a:rPr lang="en-US" altLang="zh-CN" dirty="0">
                <a:ea typeface="MS PGothic" charset="-128"/>
              </a:rPr>
              <a:t>disk head</a:t>
            </a:r>
            <a:r>
              <a:rPr lang="zh-CN" altLang="en-US" dirty="0">
                <a:ea typeface="MS PGothic" charset="-128"/>
              </a:rPr>
              <a:t>一个来回。导致每个煮面的等待时间不均匀。</a:t>
            </a:r>
            <a:endParaRPr lang="en-US" altLang="zh-CN" dirty="0">
              <a:ea typeface="MS PGothic" charset="-128"/>
            </a:endParaRPr>
          </a:p>
          <a:p>
            <a:pPr eaLnBrk="1" hangingPunct="1"/>
            <a:r>
              <a:rPr lang="zh-CN" altLang="en-US" dirty="0">
                <a:ea typeface="MS PGothic" charset="-128"/>
              </a:rPr>
              <a:t>这个算法直接跳转到另一端，总是往一个方向扫描</a:t>
            </a:r>
            <a:endParaRPr lang="zh-CN" altLang="zh-CN" dirty="0">
              <a:ea typeface="MS PGothic" charset="-128"/>
            </a:endParaRPr>
          </a:p>
        </p:txBody>
      </p:sp>
    </p:spTree>
    <p:extLst>
      <p:ext uri="{BB962C8B-B14F-4D97-AF65-F5344CB8AC3E}">
        <p14:creationId xmlns:p14="http://schemas.microsoft.com/office/powerpoint/2010/main" val="1891649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7C6E4F32-B8A2-0844-A181-52965B7AF07E}" type="slidenum">
              <a:rPr lang="en-US" altLang="zh-CN">
                <a:latin typeface="Times New Roman" charset="0"/>
              </a:rPr>
              <a:pPr/>
              <a:t>35</a:t>
            </a:fld>
            <a:endParaRPr lang="en-US" altLang="zh-CN">
              <a:latin typeface="Times New Roman"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What is the total seek distance?</a:t>
            </a:r>
            <a:endParaRPr lang="zh-CN" altLang="zh-CN">
              <a:ea typeface="MS PGothic" charset="-128"/>
            </a:endParaRPr>
          </a:p>
        </p:txBody>
      </p:sp>
    </p:spTree>
    <p:extLst>
      <p:ext uri="{BB962C8B-B14F-4D97-AF65-F5344CB8AC3E}">
        <p14:creationId xmlns:p14="http://schemas.microsoft.com/office/powerpoint/2010/main" val="1606194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00DCBEFC-D335-284F-9741-F38391EB41B8}" type="slidenum">
              <a:rPr lang="en-US" altLang="zh-CN">
                <a:latin typeface="Times New Roman" charset="0"/>
              </a:rPr>
              <a:pPr/>
              <a:t>36</a:t>
            </a:fld>
            <a:endParaRPr lang="en-US" altLang="zh-CN">
              <a:latin typeface="Times New Roman"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143834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C19EE9B7-FBA5-4149-87AF-F7945CE6ACEF}" type="slidenum">
              <a:rPr lang="en-US" altLang="zh-CN">
                <a:latin typeface="Times New Roman" charset="0"/>
              </a:rPr>
              <a:pPr/>
              <a:t>3</a:t>
            </a:fld>
            <a:endParaRPr lang="en-US" altLang="zh-CN">
              <a:latin typeface="Times New Roman" charset="0"/>
            </a:endParaRPr>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567172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492F8523-A37E-C443-90A7-29CDF4E19388}" type="slidenum">
              <a:rPr lang="en-US" altLang="zh-CN">
                <a:latin typeface="Times New Roman" charset="0"/>
              </a:rPr>
              <a:pPr/>
              <a:t>37</a:t>
            </a:fld>
            <a:endParaRPr lang="en-US" altLang="zh-CN">
              <a:latin typeface="Times New Roman"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2695375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2EA8098C-3A99-9742-BA23-985A3DB1B096}" type="slidenum">
              <a:rPr lang="en-US" altLang="zh-CN">
                <a:latin typeface="Times New Roman" charset="0"/>
              </a:rPr>
              <a:pPr/>
              <a:t>38</a:t>
            </a:fld>
            <a:endParaRPr lang="en-US" altLang="zh-CN">
              <a:latin typeface="Times New Roman"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What is the total seek distance?</a:t>
            </a:r>
            <a:endParaRPr lang="zh-CN" altLang="zh-CN">
              <a:ea typeface="MS PGothic" charset="-128"/>
            </a:endParaRPr>
          </a:p>
        </p:txBody>
      </p:sp>
    </p:spTree>
    <p:extLst>
      <p:ext uri="{BB962C8B-B14F-4D97-AF65-F5344CB8AC3E}">
        <p14:creationId xmlns:p14="http://schemas.microsoft.com/office/powerpoint/2010/main" val="2141206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https://forum.huawei.com/enterprise/zh/thread/580935617976614912</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39</a:t>
            </a:fld>
            <a:endParaRPr lang="en-US" altLang="zh-CN"/>
          </a:p>
        </p:txBody>
      </p:sp>
    </p:spTree>
    <p:extLst>
      <p:ext uri="{BB962C8B-B14F-4D97-AF65-F5344CB8AC3E}">
        <p14:creationId xmlns:p14="http://schemas.microsoft.com/office/powerpoint/2010/main" val="1023678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273F6C59-D803-3249-95BC-DF1901DC233E}" type="slidenum">
              <a:rPr lang="en-US" altLang="zh-CN">
                <a:latin typeface="Times New Roman" charset="0"/>
              </a:rPr>
              <a:pPr/>
              <a:t>41</a:t>
            </a:fld>
            <a:endParaRPr lang="en-US" altLang="zh-CN">
              <a:latin typeface="Times New Roman"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1363316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21791092-9EB6-AD45-88CF-2771724E08D0}" type="slidenum">
              <a:rPr lang="en-US" altLang="zh-CN">
                <a:latin typeface="Times New Roman" charset="0"/>
              </a:rPr>
              <a:pPr/>
              <a:t>42</a:t>
            </a:fld>
            <a:endParaRPr lang="en-US" altLang="zh-CN">
              <a:latin typeface="Times New Roman"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757957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理论读写速度是单盘读写速度的</a:t>
            </a:r>
            <a:r>
              <a:rPr lang="en-US" altLang="zh-CN" dirty="0"/>
              <a:t>X</a:t>
            </a:r>
            <a:r>
              <a:rPr lang="zh-CN" altLang="en-US" dirty="0"/>
              <a:t>倍，</a:t>
            </a:r>
            <a:r>
              <a:rPr lang="en-US" altLang="zh-CN" dirty="0"/>
              <a:t>X</a:t>
            </a:r>
            <a:r>
              <a:rPr lang="zh-CN" altLang="en-US" dirty="0"/>
              <a:t>指加入到同一阵列的磁盘数。同时容量也为单盘容量的</a:t>
            </a:r>
            <a:r>
              <a:rPr lang="en-US" altLang="zh-CN" dirty="0"/>
              <a:t>X</a:t>
            </a:r>
            <a:r>
              <a:rPr lang="zh-CN" altLang="en-US" dirty="0"/>
              <a:t>倍。</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43</a:t>
            </a:fld>
            <a:endParaRPr lang="en-US" altLang="zh-CN"/>
          </a:p>
        </p:txBody>
      </p:sp>
    </p:spTree>
    <p:extLst>
      <p:ext uri="{BB962C8B-B14F-4D97-AF65-F5344CB8AC3E}">
        <p14:creationId xmlns:p14="http://schemas.microsoft.com/office/powerpoint/2010/main" val="293449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读写速度与单盘相同，容量为单盘的容量。</a:t>
            </a:r>
            <a:endParaRPr lang="en-US" altLang="zh-CN" dirty="0"/>
          </a:p>
          <a:p>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当原始数据繁忙时，可直接从镜像备份中读取数据，因此</a:t>
            </a:r>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RAID1</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可以提供读取性能。</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44</a:t>
            </a:fld>
            <a:endParaRPr lang="en-US" altLang="zh-CN"/>
          </a:p>
        </p:txBody>
      </p:sp>
    </p:spTree>
    <p:extLst>
      <p:ext uri="{BB962C8B-B14F-4D97-AF65-F5344CB8AC3E}">
        <p14:creationId xmlns:p14="http://schemas.microsoft.com/office/powerpoint/2010/main" val="3144630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139 yuan; </a:t>
            </a:r>
            <a:r>
              <a:rPr lang="zh-CN" altLang="en-US" dirty="0"/>
              <a:t>开关拨动</a:t>
            </a:r>
            <a:r>
              <a:rPr lang="en-US" altLang="zh-CN" dirty="0"/>
              <a:t>raid0</a:t>
            </a:r>
            <a:r>
              <a:rPr lang="zh-CN" altLang="en-US" dirty="0"/>
              <a:t>， </a:t>
            </a:r>
            <a:r>
              <a:rPr lang="en-US" altLang="zh-CN" dirty="0"/>
              <a:t>raid1</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45</a:t>
            </a:fld>
            <a:endParaRPr lang="en-US" altLang="zh-CN"/>
          </a:p>
        </p:txBody>
      </p:sp>
    </p:spTree>
    <p:extLst>
      <p:ext uri="{BB962C8B-B14F-4D97-AF65-F5344CB8AC3E}">
        <p14:creationId xmlns:p14="http://schemas.microsoft.com/office/powerpoint/2010/main" val="3825834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奇偶校验码通常所说的奇偶校验码指的是一维奇偶校验码，它只能检错，不能纠错；只有二维奇偶校验码具备纠错能力。校验方法：分为奇校验和偶校验，默认是校验所传输数据中’</a:t>
            </a:r>
            <a:r>
              <a:rPr lang="en-US" altLang="zh-CN" dirty="0"/>
              <a:t>1’</a:t>
            </a:r>
            <a:r>
              <a:rPr lang="zh-CN" altLang="en-US" dirty="0"/>
              <a:t>的个数是奇数还是偶数。当约定为奇校验时，当所传输数据中’</a:t>
            </a:r>
            <a:r>
              <a:rPr lang="en-US" altLang="zh-CN" dirty="0"/>
              <a:t>1’</a:t>
            </a:r>
            <a:r>
              <a:rPr lang="zh-CN" altLang="en-US" dirty="0"/>
              <a:t>的个数为奇数，便在数据后面添加’</a:t>
            </a:r>
            <a:r>
              <a:rPr lang="en-US" altLang="zh-CN" dirty="0"/>
              <a:t>0’</a:t>
            </a:r>
            <a:r>
              <a:rPr lang="zh-CN" altLang="en-US" dirty="0"/>
              <a:t>；当所传输数据中’</a:t>
            </a:r>
            <a:r>
              <a:rPr lang="en-US" altLang="zh-CN" dirty="0"/>
              <a:t>1’</a:t>
            </a:r>
            <a:r>
              <a:rPr lang="zh-CN" altLang="en-US" dirty="0"/>
              <a:t>的个数为偶数，便在数据后面添加’</a:t>
            </a:r>
            <a:r>
              <a:rPr lang="en-US" altLang="zh-CN" dirty="0"/>
              <a:t>1’</a:t>
            </a:r>
            <a:r>
              <a:rPr lang="zh-CN" altLang="en-US" dirty="0"/>
              <a:t>，使</a:t>
            </a:r>
            <a:r>
              <a:rPr lang="en-US" altLang="zh-CN" dirty="0"/>
              <a:t>1</a:t>
            </a:r>
            <a:r>
              <a:rPr lang="zh-CN" altLang="en-US" dirty="0"/>
              <a:t>的个数满足奇数个。当约定为偶校验时，类似。后面的附加位选择是用来控制数据中’</a:t>
            </a:r>
            <a:r>
              <a:rPr lang="en-US" altLang="zh-CN" dirty="0"/>
              <a:t>1’</a:t>
            </a:r>
            <a:r>
              <a:rPr lang="zh-CN" altLang="en-US" dirty="0"/>
              <a:t>的个数，使其满足校验规则（奇数个或是偶数个）。</a:t>
            </a:r>
            <a:endParaRPr lang="en-US" altLang="zh-CN" dirty="0"/>
          </a:p>
          <a:p>
            <a:endParaRPr lang="en-US" altLang="zh-CN" dirty="0"/>
          </a:p>
          <a:p>
            <a:r>
              <a:rPr lang="en-US" altLang="zh-CN" dirty="0"/>
              <a:t>For every bit in the block, we can determine if it is a 1 or a 0</a:t>
            </a:r>
          </a:p>
          <a:p>
            <a:r>
              <a:rPr lang="en-US" altLang="zh-CN" dirty="0"/>
              <a:t>by computing the parity of the corresponding bits from sectors in the other</a:t>
            </a:r>
          </a:p>
          <a:p>
            <a:r>
              <a:rPr lang="en-US" altLang="zh-CN" dirty="0"/>
              <a:t>drives. If the parity of the remaining bits is equal to the stored parity, the</a:t>
            </a:r>
          </a:p>
          <a:p>
            <a:r>
              <a:rPr lang="en-US" altLang="zh-CN" dirty="0"/>
              <a:t>missing bit is 0; otherwise, it is 1.</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46</a:t>
            </a:fld>
            <a:endParaRPr lang="en-US" altLang="zh-CN"/>
          </a:p>
        </p:txBody>
      </p:sp>
    </p:spTree>
    <p:extLst>
      <p:ext uri="{BB962C8B-B14F-4D97-AF65-F5344CB8AC3E}">
        <p14:creationId xmlns:p14="http://schemas.microsoft.com/office/powerpoint/2010/main" val="767605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奇校验：一个字节</a:t>
            </a:r>
            <a:r>
              <a:rPr lang="en-US" altLang="zh-CN" dirty="0"/>
              <a:t>8</a:t>
            </a:r>
            <a:r>
              <a:rPr lang="zh-CN" altLang="en-US" dirty="0"/>
              <a:t>位（此处是</a:t>
            </a:r>
            <a:r>
              <a:rPr lang="en-US" altLang="zh-CN" dirty="0"/>
              <a:t>4</a:t>
            </a:r>
            <a:r>
              <a:rPr lang="zh-CN" altLang="en-US" dirty="0"/>
              <a:t>位）中“</a:t>
            </a:r>
            <a:r>
              <a:rPr lang="en-US" altLang="zh-CN" dirty="0"/>
              <a:t>1”</a:t>
            </a:r>
            <a:r>
              <a:rPr lang="zh-CN" altLang="en-US" dirty="0"/>
              <a:t>的个数，校验位，添加一位，使</a:t>
            </a:r>
            <a:r>
              <a:rPr lang="en-US" altLang="zh-CN" dirty="0"/>
              <a:t>9</a:t>
            </a:r>
            <a:r>
              <a:rPr lang="zh-CN" altLang="en-US" dirty="0"/>
              <a:t>位（</a:t>
            </a:r>
            <a:r>
              <a:rPr lang="en-US" altLang="zh-CN" dirty="0"/>
              <a:t>5</a:t>
            </a:r>
            <a:r>
              <a:rPr lang="zh-CN" altLang="en-US" dirty="0"/>
              <a:t>位）中“</a:t>
            </a:r>
            <a:r>
              <a:rPr lang="en-US" altLang="zh-CN" dirty="0"/>
              <a:t>1”</a:t>
            </a:r>
            <a:r>
              <a:rPr lang="zh-CN" altLang="en-US" dirty="0"/>
              <a:t>的个数为奇数；偶校验同理。奇校验：就是让原有数据序列中（包括你要加上的一位）</a:t>
            </a:r>
            <a:r>
              <a:rPr lang="en-US" altLang="zh-CN" dirty="0"/>
              <a:t>1</a:t>
            </a:r>
            <a:r>
              <a:rPr lang="zh-CN" altLang="en-US" dirty="0"/>
              <a:t>的个数为奇数</a:t>
            </a:r>
            <a:r>
              <a:rPr lang="en-US" altLang="zh-CN" dirty="0"/>
              <a:t>10001100</a:t>
            </a:r>
            <a:r>
              <a:rPr lang="zh-CN" altLang="en-US" dirty="0"/>
              <a:t>（</a:t>
            </a:r>
            <a:r>
              <a:rPr lang="en-US" altLang="zh-CN" dirty="0"/>
              <a:t>0</a:t>
            </a:r>
            <a:r>
              <a:rPr lang="zh-CN" altLang="en-US" dirty="0"/>
              <a:t>）你必须添</a:t>
            </a:r>
            <a:r>
              <a:rPr lang="en-US" altLang="zh-CN" dirty="0"/>
              <a:t>0</a:t>
            </a:r>
            <a:r>
              <a:rPr lang="zh-CN" altLang="en-US" dirty="0"/>
              <a:t>，这样原来有</a:t>
            </a:r>
            <a:r>
              <a:rPr lang="en-US" altLang="zh-CN" dirty="0"/>
              <a:t>3</a:t>
            </a:r>
            <a:r>
              <a:rPr lang="zh-CN" altLang="en-US" dirty="0"/>
              <a:t>个</a:t>
            </a:r>
            <a:r>
              <a:rPr lang="en-US" altLang="zh-CN" dirty="0"/>
              <a:t>1</a:t>
            </a:r>
            <a:r>
              <a:rPr lang="zh-CN" altLang="en-US" dirty="0"/>
              <a:t>，已经是奇数了，所以你添上</a:t>
            </a:r>
            <a:r>
              <a:rPr lang="en-US" altLang="zh-CN" dirty="0"/>
              <a:t>0</a:t>
            </a:r>
            <a:r>
              <a:rPr lang="zh-CN" altLang="en-US" dirty="0"/>
              <a:t>之后，</a:t>
            </a:r>
            <a:r>
              <a:rPr lang="en-US" altLang="zh-CN" dirty="0"/>
              <a:t>1</a:t>
            </a:r>
            <a:r>
              <a:rPr lang="zh-CN" altLang="en-US" dirty="0"/>
              <a:t>的个数还是奇数个。偶校验：就是让原有数据序列中（包括你要加上的一位）</a:t>
            </a:r>
            <a:r>
              <a:rPr lang="en-US" altLang="zh-CN" dirty="0"/>
              <a:t>1</a:t>
            </a:r>
            <a:r>
              <a:rPr lang="zh-CN" altLang="en-US" dirty="0"/>
              <a:t>的个数为偶数</a:t>
            </a:r>
            <a:r>
              <a:rPr lang="en-US" altLang="zh-CN" dirty="0"/>
              <a:t>10001100</a:t>
            </a:r>
            <a:r>
              <a:rPr lang="zh-CN" altLang="en-US" dirty="0"/>
              <a:t>（</a:t>
            </a:r>
            <a:r>
              <a:rPr lang="en-US" altLang="zh-CN" dirty="0"/>
              <a:t>1</a:t>
            </a:r>
            <a:r>
              <a:rPr lang="zh-CN" altLang="en-US" dirty="0"/>
              <a:t>）你就必须加</a:t>
            </a:r>
            <a:r>
              <a:rPr lang="en-US" altLang="zh-CN" dirty="0"/>
              <a:t>1</a:t>
            </a:r>
            <a:r>
              <a:rPr lang="zh-CN" altLang="en-US" dirty="0"/>
              <a:t>了，这样原来有</a:t>
            </a:r>
            <a:r>
              <a:rPr lang="en-US" altLang="zh-CN" dirty="0"/>
              <a:t>3</a:t>
            </a:r>
            <a:r>
              <a:rPr lang="zh-CN" altLang="en-US" dirty="0"/>
              <a:t>个</a:t>
            </a:r>
            <a:r>
              <a:rPr lang="en-US" altLang="zh-CN" dirty="0"/>
              <a:t>1</a:t>
            </a:r>
            <a:r>
              <a:rPr lang="zh-CN" altLang="en-US" dirty="0"/>
              <a:t>，要想</a:t>
            </a:r>
            <a:r>
              <a:rPr lang="en-US" altLang="zh-CN" dirty="0"/>
              <a:t>1</a:t>
            </a:r>
            <a:r>
              <a:rPr lang="zh-CN" altLang="en-US" dirty="0"/>
              <a:t>的个数为偶数，就只能添</a:t>
            </a:r>
            <a:r>
              <a:rPr lang="en-US" altLang="zh-CN" dirty="0"/>
              <a:t>1</a:t>
            </a:r>
            <a:r>
              <a:rPr lang="zh-CN" altLang="en-US" dirty="0"/>
              <a:t>了。校验的原理是：假如采用奇校验，发送端发送的一个字符编码（含校验位）中，“</a:t>
            </a:r>
            <a:r>
              <a:rPr lang="en-US" altLang="zh-CN" dirty="0"/>
              <a:t>1”</a:t>
            </a:r>
            <a:r>
              <a:rPr lang="zh-CN" altLang="en-US" dirty="0"/>
              <a:t>的个数一定为奇数个，在 接收端对接收字符二进制位中的“</a:t>
            </a:r>
            <a:r>
              <a:rPr lang="en-US" altLang="zh-CN" dirty="0"/>
              <a:t>1”</a:t>
            </a:r>
            <a:r>
              <a:rPr lang="zh-CN" altLang="en-US" dirty="0"/>
              <a:t>的个数进行统计，若统计出“</a:t>
            </a:r>
            <a:r>
              <a:rPr lang="en-US" altLang="zh-CN" dirty="0"/>
              <a:t>1”</a:t>
            </a:r>
            <a:r>
              <a:rPr lang="zh-CN" altLang="en-US" dirty="0"/>
              <a:t>的个数为偶数个，则意味着传输过程中有</a:t>
            </a:r>
            <a:r>
              <a:rPr lang="en-US" altLang="zh-CN" dirty="0"/>
              <a:t>1</a:t>
            </a:r>
            <a:r>
              <a:rPr lang="zh-CN" altLang="en-US" dirty="0"/>
              <a:t>位（或奇数位）发生差错。</a:t>
            </a:r>
            <a:endParaRPr lang="en-US" altLang="zh-CN" dirty="0"/>
          </a:p>
          <a:p>
            <a:endParaRPr lang="en-US" altLang="zh-CN" dirty="0"/>
          </a:p>
          <a:p>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奇偶校验码的作用只是能够检测数据是否出现错误，同时也有一定的限制。首先，当数据位有两个错误时，奇偶校验就不再起作用了。比如，数据为</a:t>
            </a:r>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11011001</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，若中途由于错误发生了两次数字的翻转，最终的奇偶校验结果将仍为</a:t>
            </a:r>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1</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，但实际上数据已经发生了错误。其次，奇偶校验不能检测出位数不够的错误。比如，数据为</a:t>
            </a:r>
            <a:r>
              <a:rPr lang="en-US" altLang="zh-CN" sz="1700" b="0" i="0" kern="1200" dirty="0">
                <a:solidFill>
                  <a:schemeClr val="tx1"/>
                </a:solidFill>
                <a:effectLst/>
                <a:latin typeface="Times New Roman" charset="0"/>
                <a:ea typeface="MS PGothic" pitchFamily="34" charset="-128"/>
                <a:cs typeface="MS PGothic" panose="020B0600070205080204" pitchFamily="34" charset="-128"/>
              </a:rPr>
              <a:t>10011001</a:t>
            </a:r>
            <a:r>
              <a:rPr lang="zh-CN" altLang="en-US" sz="1700" b="0" i="0" kern="1200" dirty="0">
                <a:solidFill>
                  <a:schemeClr val="tx1"/>
                </a:solidFill>
                <a:effectLst/>
                <a:latin typeface="Times New Roman" charset="0"/>
                <a:ea typeface="MS PGothic" pitchFamily="34" charset="-128"/>
                <a:cs typeface="MS PGothic" panose="020B0600070205080204" pitchFamily="34" charset="-128"/>
              </a:rPr>
              <a:t>，数据传输过程中丢失了一个数字，虽然奇偶校验码仍然会检测到该数据没有校验通过，但无法确定丢失的数字是哪个。</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47</a:t>
            </a:fld>
            <a:endParaRPr lang="en-US" altLang="zh-CN"/>
          </a:p>
        </p:txBody>
      </p:sp>
    </p:spTree>
    <p:extLst>
      <p:ext uri="{BB962C8B-B14F-4D97-AF65-F5344CB8AC3E}">
        <p14:creationId xmlns:p14="http://schemas.microsoft.com/office/powerpoint/2010/main" val="62916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92C3208F-5837-9942-A86A-9E6D5CE376B6}" type="slidenum">
              <a:rPr lang="en-US" altLang="zh-CN">
                <a:latin typeface="Times New Roman" charset="0"/>
              </a:rPr>
              <a:pPr/>
              <a:t>6</a:t>
            </a:fld>
            <a:endParaRPr lang="en-US" altLang="zh-CN">
              <a:latin typeface="Times New Roman" charset="0"/>
            </a:endParaRP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MS PGothic" charset="-128"/>
              </a:rPr>
              <a:t>Track</a:t>
            </a:r>
            <a:r>
              <a:rPr lang="zh-CN" altLang="en-US" dirty="0">
                <a:ea typeface="MS PGothic" charset="-128"/>
              </a:rPr>
              <a:t>：磁道（圆形）</a:t>
            </a:r>
            <a:endParaRPr lang="en-US" altLang="zh-CN" dirty="0">
              <a:ea typeface="MS PGothic" charset="-128"/>
            </a:endParaRPr>
          </a:p>
          <a:p>
            <a:pPr eaLnBrk="1" hangingPunct="1"/>
            <a:r>
              <a:rPr lang="en-US" altLang="zh-CN" dirty="0">
                <a:ea typeface="MS PGothic" charset="-128"/>
              </a:rPr>
              <a:t>Sector</a:t>
            </a:r>
            <a:r>
              <a:rPr lang="zh-CN" altLang="en-US" dirty="0">
                <a:ea typeface="MS PGothic" charset="-128"/>
              </a:rPr>
              <a:t>：扇区</a:t>
            </a:r>
            <a:endParaRPr lang="en-US" altLang="zh-CN" dirty="0">
              <a:ea typeface="MS PGothic" charset="-128"/>
            </a:endParaRPr>
          </a:p>
          <a:p>
            <a:pPr eaLnBrk="1" hangingPunct="1"/>
            <a:r>
              <a:rPr lang="en-US" altLang="zh-CN" dirty="0">
                <a:ea typeface="MS PGothic" charset="-128"/>
              </a:rPr>
              <a:t>Cylinder</a:t>
            </a:r>
            <a:r>
              <a:rPr lang="zh-CN" altLang="en-US" dirty="0">
                <a:ea typeface="MS PGothic" charset="-128"/>
              </a:rPr>
              <a:t>：柱面</a:t>
            </a:r>
            <a:endParaRPr lang="en-US" altLang="zh-CN" dirty="0">
              <a:ea typeface="MS PGothic" charset="-128"/>
            </a:endParaRPr>
          </a:p>
          <a:p>
            <a:pPr eaLnBrk="1" hangingPunct="1"/>
            <a:r>
              <a:rPr lang="en-US" altLang="zh-CN" dirty="0">
                <a:ea typeface="MS PGothic" charset="-128"/>
              </a:rPr>
              <a:t>Platter</a:t>
            </a:r>
            <a:r>
              <a:rPr lang="zh-CN" altLang="en-US" dirty="0">
                <a:ea typeface="MS PGothic" charset="-128"/>
              </a:rPr>
              <a:t>：盘片</a:t>
            </a:r>
            <a:endParaRPr lang="en-US" altLang="zh-CN" dirty="0">
              <a:ea typeface="MS PGothic" charset="-128"/>
            </a:endParaRPr>
          </a:p>
          <a:p>
            <a:pPr eaLnBrk="1" hangingPunct="1"/>
            <a:r>
              <a:rPr lang="en-US" altLang="zh-CN" dirty="0">
                <a:ea typeface="MS PGothic" charset="-128"/>
              </a:rPr>
              <a:t>Spindle</a:t>
            </a:r>
            <a:r>
              <a:rPr lang="zh-CN" altLang="en-US" dirty="0">
                <a:ea typeface="MS PGothic" charset="-128"/>
              </a:rPr>
              <a:t>：转轴</a:t>
            </a:r>
            <a:endParaRPr lang="en-US" altLang="zh-CN" dirty="0">
              <a:ea typeface="MS PGothic" charset="-128"/>
            </a:endParaRPr>
          </a:p>
          <a:p>
            <a:pPr eaLnBrk="1" hangingPunct="1"/>
            <a:r>
              <a:rPr lang="en-US" altLang="zh-CN" dirty="0">
                <a:ea typeface="MS PGothic" charset="-128"/>
              </a:rPr>
              <a:t>Disk arm</a:t>
            </a:r>
            <a:r>
              <a:rPr lang="zh-CN" altLang="en-US" dirty="0">
                <a:ea typeface="MS PGothic" charset="-128"/>
              </a:rPr>
              <a:t>：磁臂</a:t>
            </a:r>
            <a:endParaRPr lang="zh-CN" altLang="zh-CN" dirty="0">
              <a:ea typeface="MS PGothic" charset="-128"/>
            </a:endParaRPr>
          </a:p>
        </p:txBody>
      </p:sp>
    </p:spTree>
    <p:extLst>
      <p:ext uri="{BB962C8B-B14F-4D97-AF65-F5344CB8AC3E}">
        <p14:creationId xmlns:p14="http://schemas.microsoft.com/office/powerpoint/2010/main" val="573461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986880DE-8E10-E14C-8D0E-00782A4AA783}" type="slidenum">
              <a:rPr lang="en-US" altLang="zh-CN">
                <a:latin typeface="Times New Roman" charset="0"/>
              </a:rPr>
              <a:pPr/>
              <a:t>48</a:t>
            </a:fld>
            <a:endParaRPr lang="en-US" altLang="zh-CN">
              <a:latin typeface="Times New Roman"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MS PGothic" charset="-128"/>
              </a:rPr>
              <a:t>Both reliability and performance</a:t>
            </a:r>
          </a:p>
          <a:p>
            <a:pPr eaLnBrk="1" hangingPunct="1"/>
            <a:endParaRPr lang="en-US" altLang="zh-CN" dirty="0">
              <a:ea typeface="MS PGothic" charset="-128"/>
            </a:endParaRPr>
          </a:p>
          <a:p>
            <a:pPr eaLnBrk="1" hangingPunct="1"/>
            <a:r>
              <a:rPr lang="en-US" altLang="zh-CN" dirty="0">
                <a:ea typeface="MS PGothic" charset="-128"/>
              </a:rPr>
              <a:t>Which is more reliable? </a:t>
            </a:r>
            <a:endParaRPr lang="zh-CN" altLang="zh-CN" dirty="0">
              <a:ea typeface="MS PGothic" charset="-128"/>
            </a:endParaRPr>
          </a:p>
        </p:txBody>
      </p:sp>
    </p:spTree>
    <p:extLst>
      <p:ext uri="{BB962C8B-B14F-4D97-AF65-F5344CB8AC3E}">
        <p14:creationId xmlns:p14="http://schemas.microsoft.com/office/powerpoint/2010/main" val="904880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8615DB38-0902-D94E-A964-0393FB1A5465}" type="slidenum">
              <a:rPr lang="en-US" altLang="zh-CN">
                <a:latin typeface="Times New Roman" charset="0"/>
              </a:rPr>
              <a:pPr/>
              <a:t>49</a:t>
            </a:fld>
            <a:endParaRPr lang="en-US" altLang="zh-CN">
              <a:latin typeface="Times New Roman"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MS PGothic" charset="-128"/>
              </a:rPr>
              <a:t>Both reliability and performance</a:t>
            </a:r>
          </a:p>
          <a:p>
            <a:pPr eaLnBrk="1" hangingPunct="1"/>
            <a:endParaRPr lang="en-US" altLang="zh-CN" dirty="0">
              <a:ea typeface="MS PGothic" charset="-128"/>
            </a:endParaRPr>
          </a:p>
          <a:p>
            <a:pPr eaLnBrk="1" hangingPunct="1"/>
            <a:r>
              <a:rPr lang="en-US" altLang="zh-CN" dirty="0">
                <a:ea typeface="MS PGothic" charset="-128"/>
              </a:rPr>
              <a:t>Raid10 has better reliability</a:t>
            </a:r>
            <a:r>
              <a:rPr lang="zh-CN" altLang="en-US" dirty="0">
                <a:ea typeface="MS PGothic" charset="-128"/>
              </a:rPr>
              <a:t>？</a:t>
            </a:r>
            <a:endParaRPr lang="en-US" altLang="zh-CN" dirty="0">
              <a:ea typeface="MS PGothic" charset="-128"/>
            </a:endParaRPr>
          </a:p>
          <a:p>
            <a:pPr eaLnBrk="1" hangingPunct="1"/>
            <a:endParaRPr lang="en-US" altLang="zh-CN" dirty="0">
              <a:ea typeface="MS PGothic" charset="-128"/>
            </a:endParaRPr>
          </a:p>
          <a:p>
            <a:pPr eaLnBrk="1" hangingPunct="1"/>
            <a:r>
              <a:rPr lang="zh-CN" altLang="en-US" dirty="0">
                <a:ea typeface="MS PGothic" charset="-128"/>
              </a:rPr>
              <a:t>可以用坏掉两块硬盘为例来证明一下：</a:t>
            </a:r>
            <a:r>
              <a:rPr lang="en-US" altLang="zh-CN" dirty="0">
                <a:ea typeface="MS PGothic" charset="-128"/>
              </a:rPr>
              <a:t>1/3</a:t>
            </a:r>
            <a:r>
              <a:rPr lang="zh-CN" altLang="en-US" dirty="0">
                <a:ea typeface="MS PGothic" charset="-128"/>
              </a:rPr>
              <a:t>的概率和</a:t>
            </a:r>
            <a:r>
              <a:rPr lang="en-US" altLang="zh-CN" dirty="0">
                <a:ea typeface="MS PGothic" charset="-128"/>
              </a:rPr>
              <a:t>2/3</a:t>
            </a:r>
            <a:r>
              <a:rPr lang="zh-CN" altLang="en-US" dirty="0">
                <a:ea typeface="MS PGothic" charset="-128"/>
              </a:rPr>
              <a:t>的概率</a:t>
            </a:r>
            <a:endParaRPr lang="zh-CN" altLang="zh-CN" dirty="0">
              <a:ea typeface="MS PGothic" charset="-128"/>
            </a:endParaRPr>
          </a:p>
        </p:txBody>
      </p:sp>
    </p:spTree>
    <p:extLst>
      <p:ext uri="{BB962C8B-B14F-4D97-AF65-F5344CB8AC3E}">
        <p14:creationId xmlns:p14="http://schemas.microsoft.com/office/powerpoint/2010/main" val="1990472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charset="0"/>
                <a:ea typeface="MS PGothic" charset="-128"/>
              </a:defRPr>
            </a:lvl1pPr>
            <a:lvl2pPr marL="742950" indent="-285750" defTabSz="939800">
              <a:defRPr>
                <a:solidFill>
                  <a:schemeClr val="tx1"/>
                </a:solidFill>
                <a:latin typeface="Verdana" charset="0"/>
                <a:ea typeface="MS PGothic" charset="-128"/>
              </a:defRPr>
            </a:lvl2pPr>
            <a:lvl3pPr marL="1143000" indent="-228600" defTabSz="939800">
              <a:defRPr>
                <a:solidFill>
                  <a:schemeClr val="tx1"/>
                </a:solidFill>
                <a:latin typeface="Verdana" charset="0"/>
                <a:ea typeface="MS PGothic" charset="-128"/>
              </a:defRPr>
            </a:lvl3pPr>
            <a:lvl4pPr marL="1600200" indent="-228600" defTabSz="939800">
              <a:defRPr>
                <a:solidFill>
                  <a:schemeClr val="tx1"/>
                </a:solidFill>
                <a:latin typeface="Verdana" charset="0"/>
                <a:ea typeface="MS PGothic" charset="-128"/>
              </a:defRPr>
            </a:lvl4pPr>
            <a:lvl5pPr marL="2057400" indent="-228600" defTabSz="939800">
              <a:defRPr>
                <a:solidFill>
                  <a:schemeClr val="tx1"/>
                </a:solidFill>
                <a:latin typeface="Verdana" charset="0"/>
                <a:ea typeface="MS PGothic" charset="-128"/>
              </a:defRPr>
            </a:lvl5pPr>
            <a:lvl6pPr marL="2514600" indent="-228600" defTabSz="939800" eaLnBrk="0" fontAlgn="base" hangingPunct="0">
              <a:spcBef>
                <a:spcPct val="0"/>
              </a:spcBef>
              <a:spcAft>
                <a:spcPct val="0"/>
              </a:spcAft>
              <a:defRPr>
                <a:solidFill>
                  <a:schemeClr val="tx1"/>
                </a:solidFill>
                <a:latin typeface="Verdana" charset="0"/>
                <a:ea typeface="MS PGothic" charset="-128"/>
              </a:defRPr>
            </a:lvl6pPr>
            <a:lvl7pPr marL="2971800" indent="-228600" defTabSz="939800" eaLnBrk="0" fontAlgn="base" hangingPunct="0">
              <a:spcBef>
                <a:spcPct val="0"/>
              </a:spcBef>
              <a:spcAft>
                <a:spcPct val="0"/>
              </a:spcAft>
              <a:defRPr>
                <a:solidFill>
                  <a:schemeClr val="tx1"/>
                </a:solidFill>
                <a:latin typeface="Verdana" charset="0"/>
                <a:ea typeface="MS PGothic" charset="-128"/>
              </a:defRPr>
            </a:lvl7pPr>
            <a:lvl8pPr marL="3429000" indent="-228600" defTabSz="939800" eaLnBrk="0" fontAlgn="base" hangingPunct="0">
              <a:spcBef>
                <a:spcPct val="0"/>
              </a:spcBef>
              <a:spcAft>
                <a:spcPct val="0"/>
              </a:spcAft>
              <a:defRPr>
                <a:solidFill>
                  <a:schemeClr val="tx1"/>
                </a:solidFill>
                <a:latin typeface="Verdana" charset="0"/>
                <a:ea typeface="MS PGothic" charset="-128"/>
              </a:defRPr>
            </a:lvl8pPr>
            <a:lvl9pPr marL="3886200" indent="-228600" defTabSz="939800" eaLnBrk="0" fontAlgn="base" hangingPunct="0">
              <a:spcBef>
                <a:spcPct val="0"/>
              </a:spcBef>
              <a:spcAft>
                <a:spcPct val="0"/>
              </a:spcAft>
              <a:defRPr>
                <a:solidFill>
                  <a:schemeClr val="tx1"/>
                </a:solidFill>
                <a:latin typeface="Verdana" charset="0"/>
                <a:ea typeface="MS PGothic" charset="-128"/>
              </a:defRPr>
            </a:lvl9pPr>
          </a:lstStyle>
          <a:p>
            <a:fld id="{056FA0DD-BCA9-5A4E-BD4F-3C6D2E25A3D9}" type="slidenum">
              <a:rPr lang="en-US" altLang="en-US">
                <a:latin typeface="Times New Roman" charset="0"/>
              </a:rPr>
              <a:pPr/>
              <a:t>50</a:t>
            </a:fld>
            <a:endParaRPr lang="en-US" altLang="en-US">
              <a:latin typeface="Times New Roman"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MS PGothic" charset="-128"/>
            </a:endParaRPr>
          </a:p>
        </p:txBody>
      </p:sp>
    </p:spTree>
    <p:extLst>
      <p:ext uri="{BB962C8B-B14F-4D97-AF65-F5344CB8AC3E}">
        <p14:creationId xmlns:p14="http://schemas.microsoft.com/office/powerpoint/2010/main" val="370483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84A4F08C-D8DD-0948-9556-ABA27A78794F}" type="slidenum">
              <a:rPr lang="en-US" altLang="zh-CN">
                <a:latin typeface="Times New Roman" charset="0"/>
              </a:rPr>
              <a:pPr/>
              <a:t>51</a:t>
            </a:fld>
            <a:endParaRPr lang="en-US" altLang="zh-CN">
              <a:latin typeface="Times New Roman"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1543018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53574192-2F8C-1E47-8809-D7AB53C9FD0F}" type="slidenum">
              <a:rPr lang="en-US" altLang="zh-CN">
                <a:latin typeface="Times New Roman" charset="0"/>
              </a:rPr>
              <a:pPr/>
              <a:t>52</a:t>
            </a:fld>
            <a:endParaRPr lang="en-US" altLang="zh-CN">
              <a:latin typeface="Times New Roman"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213088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98453015-323B-3946-9C93-8C1DF5125F4B}" type="slidenum">
              <a:rPr lang="en-US" altLang="zh-CN">
                <a:latin typeface="Times New Roman" charset="0"/>
              </a:rPr>
              <a:pPr/>
              <a:t>55</a:t>
            </a:fld>
            <a:endParaRPr lang="en-US" altLang="zh-CN">
              <a:latin typeface="Times New Roman" charset="0"/>
            </a:endParaRP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668586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磁盘上的</a:t>
            </a:r>
            <a:r>
              <a:rPr lang="en-US" altLang="zh-CN" dirty="0"/>
              <a:t>4KB</a:t>
            </a:r>
            <a:r>
              <a:rPr lang="zh-CN" altLang="en-US" dirty="0"/>
              <a:t>，因为磁盘上也是按块开辟空间，比如</a:t>
            </a:r>
            <a:r>
              <a:rPr lang="en-US" altLang="zh-CN" dirty="0"/>
              <a:t>SSD</a:t>
            </a:r>
            <a:r>
              <a:rPr lang="zh-CN" altLang="en-US" dirty="0"/>
              <a:t>就是</a:t>
            </a:r>
            <a:r>
              <a:rPr lang="en-US" altLang="zh-CN" dirty="0"/>
              <a:t>page</a:t>
            </a:r>
            <a:r>
              <a:rPr lang="zh-CN" altLang="en-US" dirty="0"/>
              <a:t>，一个</a:t>
            </a:r>
            <a:r>
              <a:rPr lang="en-US" altLang="zh-CN" dirty="0"/>
              <a:t>page</a:t>
            </a:r>
            <a:r>
              <a:rPr lang="zh-CN" altLang="en-US" dirty="0"/>
              <a:t>一般就是</a:t>
            </a:r>
            <a:r>
              <a:rPr lang="en-US" altLang="zh-CN" dirty="0"/>
              <a:t>4KB</a:t>
            </a:r>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56</a:t>
            </a:fld>
            <a:endParaRPr lang="en-US" altLang="zh-CN"/>
          </a:p>
        </p:txBody>
      </p:sp>
    </p:spTree>
    <p:extLst>
      <p:ext uri="{BB962C8B-B14F-4D97-AF65-F5344CB8AC3E}">
        <p14:creationId xmlns:p14="http://schemas.microsoft.com/office/powerpoint/2010/main" val="3280887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图像占位符 1"/>
          <p:cNvSpPr>
            <a:spLocks noGrp="1" noRot="1" noChangeAspect="1" noChangeArrowheads="1" noTextEdit="1"/>
          </p:cNvSpPr>
          <p:nvPr>
            <p:ph type="sldImg"/>
          </p:nvPr>
        </p:nvSpPr>
        <p:spPr>
          <a:ln/>
        </p:spPr>
      </p:sp>
      <p:sp>
        <p:nvSpPr>
          <p:cNvPr id="11161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a:ea typeface="ＭＳ Ｐゴシック" charset="-128"/>
                <a:cs typeface="ＭＳ Ｐゴシック" charset="-128"/>
              </a:rPr>
              <a:t>sudo blockdev --getpbsz /dev/sda  </a:t>
            </a:r>
          </a:p>
          <a:p>
            <a:pPr lvl="1" indent="-342900"/>
            <a:r>
              <a:rPr lang="en-US" altLang="zh-CN" sz="2000">
                <a:solidFill>
                  <a:srgbClr val="3366FF"/>
                </a:solidFill>
                <a:ea typeface="ＭＳ Ｐゴシック" charset="-128"/>
                <a:cs typeface="ＭＳ Ｐゴシック" charset="-128"/>
              </a:rPr>
              <a:t>       //physical sector size: hdd drive</a:t>
            </a:r>
            <a:endParaRPr lang="zh-CN" altLang="en-US" sz="2000">
              <a:solidFill>
                <a:srgbClr val="3366FF"/>
              </a:solidFill>
              <a:ea typeface="ＭＳ Ｐゴシック" charset="-128"/>
              <a:cs typeface="ＭＳ Ｐゴシック" charset="-128"/>
            </a:endParaRPr>
          </a:p>
          <a:p>
            <a:r>
              <a:rPr lang="en-US" altLang="zh-CN" sz="2000">
                <a:solidFill>
                  <a:srgbClr val="F2F2F2"/>
                </a:solidFill>
                <a:ea typeface="ＭＳ Ｐゴシック" charset="-128"/>
                <a:cs typeface="ＭＳ Ｐゴシック" charset="-128"/>
              </a:rPr>
              <a:t>//sudo blockdev --getss /dev/sda  (logical sector size: kernel)</a:t>
            </a:r>
            <a:endParaRPr lang="zh-CN" altLang="en-US" sz="2000">
              <a:solidFill>
                <a:srgbClr val="F2F2F2"/>
              </a:solidFill>
              <a:ea typeface="ＭＳ Ｐゴシック" charset="-128"/>
              <a:cs typeface="ＭＳ Ｐゴシック" charset="-128"/>
            </a:endParaRPr>
          </a:p>
          <a:p>
            <a:r>
              <a:rPr lang="en-US" altLang="zh-CN" sz="2400">
                <a:ea typeface="ＭＳ Ｐゴシック" charset="-128"/>
                <a:cs typeface="ＭＳ Ｐゴシック" charset="-128"/>
              </a:rPr>
              <a:t>sudo blockdev --getbsz /dev/sda</a:t>
            </a:r>
          </a:p>
          <a:p>
            <a:pPr lvl="1" indent="-342900"/>
            <a:r>
              <a:rPr lang="en-US" altLang="zh-CN" sz="2000">
                <a:solidFill>
                  <a:srgbClr val="3366FF"/>
                </a:solidFill>
                <a:ea typeface="ＭＳ Ｐゴシック" charset="-128"/>
                <a:cs typeface="ＭＳ Ｐゴシック" charset="-128"/>
              </a:rPr>
              <a:t>block size: file system</a:t>
            </a:r>
            <a:endParaRPr lang="zh-CN" altLang="en-US" sz="2000">
              <a:solidFill>
                <a:srgbClr val="3366FF"/>
              </a:solidFill>
              <a:ea typeface="ＭＳ Ｐゴシック" charset="-128"/>
              <a:cs typeface="ＭＳ Ｐゴシック" charset="-128"/>
            </a:endParaRPr>
          </a:p>
          <a:p>
            <a:endParaRPr lang="en-US" altLang="zh-CN">
              <a:ea typeface="ＭＳ Ｐゴシック" charset="-128"/>
              <a:cs typeface="ＭＳ Ｐゴシック" charset="-128"/>
            </a:endParaRPr>
          </a:p>
          <a:p>
            <a:endParaRPr lang="en-US" altLang="zh-CN">
              <a:ea typeface="ＭＳ Ｐゴシック" charset="-128"/>
              <a:cs typeface="ＭＳ Ｐゴシック" charset="-128"/>
            </a:endParaRPr>
          </a:p>
          <a:p>
            <a:endParaRPr lang="en-US" altLang="zh-CN">
              <a:ea typeface="ＭＳ Ｐゴシック" charset="-128"/>
              <a:cs typeface="ＭＳ Ｐゴシック" charset="-128"/>
            </a:endParaRPr>
          </a:p>
          <a:p>
            <a:endParaRPr lang="en-US" altLang="zh-CN">
              <a:ea typeface="ＭＳ Ｐゴシック" charset="-128"/>
              <a:cs typeface="ＭＳ Ｐゴシック" charset="-128"/>
            </a:endParaRPr>
          </a:p>
          <a:p>
            <a:r>
              <a:rPr lang="en-US" altLang="zh-CN">
                <a:ea typeface="ＭＳ Ｐゴシック" charset="-128"/>
                <a:cs typeface="ＭＳ Ｐゴシック" charset="-128"/>
              </a:rPr>
              <a:t>cat /sys/block/sda/queue/physical_block_size (physical sector size: hdd drive)</a:t>
            </a:r>
            <a:endParaRPr lang="zh-CN" altLang="en-US">
              <a:ea typeface="ＭＳ Ｐゴシック" charset="-128"/>
              <a:cs typeface="ＭＳ Ｐゴシック" charset="-128"/>
            </a:endParaRPr>
          </a:p>
          <a:p>
            <a:r>
              <a:rPr lang="en-US" altLang="zh-CN">
                <a:ea typeface="ＭＳ Ｐゴシック" charset="-128"/>
                <a:cs typeface="ＭＳ Ｐゴシック" charset="-128"/>
              </a:rPr>
              <a:t>cat /sys/block/sda/queue/logical_block_size (physical sector size: hdd drive)</a:t>
            </a:r>
          </a:p>
          <a:p>
            <a:r>
              <a:rPr lang="en-US" altLang="zh-CN">
                <a:ea typeface="ＭＳ Ｐゴシック" charset="-128"/>
                <a:cs typeface="ＭＳ Ｐゴシック" charset="-128"/>
              </a:rPr>
              <a:t>sudo fdisk -l (logcial and physical sectors)</a:t>
            </a:r>
          </a:p>
          <a:p>
            <a:r>
              <a:rPr lang="en-US" altLang="zh-CN">
                <a:ea typeface="ＭＳ Ｐゴシック" charset="-128"/>
                <a:cs typeface="ＭＳ Ｐゴシック" charset="-128"/>
              </a:rPr>
              <a:t>sudo tune2fs -l /dev/sda1 (block size: file system)</a:t>
            </a:r>
          </a:p>
          <a:p>
            <a:endParaRPr lang="en-US" altLang="zh-CN">
              <a:ea typeface="ＭＳ Ｐゴシック" charset="-128"/>
              <a:cs typeface="ＭＳ Ｐゴシック" charset="-128"/>
            </a:endParaRPr>
          </a:p>
          <a:p>
            <a:endParaRPr kumimoji="1" lang="zh-CN" altLang="en-US">
              <a:ea typeface="ＭＳ Ｐゴシック" charset="-128"/>
              <a:cs typeface="ＭＳ Ｐゴシック" charset="-128"/>
            </a:endParaRPr>
          </a:p>
        </p:txBody>
      </p:sp>
      <p:sp>
        <p:nvSpPr>
          <p:cNvPr id="111619"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B03C4749-F026-BC4E-B543-BC6785E0503B}" type="slidenum">
              <a:rPr lang="en-US" altLang="zh-CN">
                <a:latin typeface="Times New Roman" charset="0"/>
              </a:rPr>
              <a:pPr/>
              <a:t>57</a:t>
            </a:fld>
            <a:endParaRPr lang="en-US" altLang="zh-CN">
              <a:latin typeface="Times New Roman" charset="0"/>
            </a:endParaRPr>
          </a:p>
        </p:txBody>
      </p:sp>
    </p:spTree>
    <p:extLst>
      <p:ext uri="{BB962C8B-B14F-4D97-AF65-F5344CB8AC3E}">
        <p14:creationId xmlns:p14="http://schemas.microsoft.com/office/powerpoint/2010/main" val="3936894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1D131F56-3040-4940-B9D2-073754D44CF7}" type="slidenum">
              <a:rPr lang="en-US" altLang="zh-CN">
                <a:latin typeface="Times New Roman" charset="0"/>
              </a:rPr>
              <a:pPr/>
              <a:t>58</a:t>
            </a:fld>
            <a:endParaRPr lang="en-US" altLang="zh-CN">
              <a:latin typeface="Times New Roman" charset="0"/>
            </a:endParaRP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MS PGothic" charset="-128"/>
              </a:rPr>
              <a:t>ls -</a:t>
            </a:r>
            <a:r>
              <a:rPr lang="en-US" altLang="zh-CN" dirty="0" err="1">
                <a:ea typeface="MS PGothic" charset="-128"/>
              </a:rPr>
              <a:t>i</a:t>
            </a:r>
            <a:endParaRPr lang="zh-CN" altLang="zh-CN" dirty="0">
              <a:ea typeface="MS PGothic" charset="-128"/>
            </a:endParaRPr>
          </a:p>
        </p:txBody>
      </p:sp>
    </p:spTree>
    <p:extLst>
      <p:ext uri="{BB962C8B-B14F-4D97-AF65-F5344CB8AC3E}">
        <p14:creationId xmlns:p14="http://schemas.microsoft.com/office/powerpoint/2010/main" val="1837833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7D5FBB79-0565-B342-9BC6-F8240C70B092}" type="slidenum">
              <a:rPr lang="en-US" altLang="zh-CN">
                <a:latin typeface="Times New Roman" charset="0"/>
              </a:rPr>
              <a:pPr/>
              <a:t>59</a:t>
            </a:fld>
            <a:endParaRPr lang="en-US" altLang="zh-CN">
              <a:latin typeface="Times New Roman"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21081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p:nvPr>
        </p:nvSpPr>
        <p:spPr>
          <a:ln/>
        </p:spPr>
      </p:sp>
      <p:sp>
        <p:nvSpPr>
          <p:cNvPr id="1843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ea typeface="MS PGothic" charset="-128"/>
              </a:rPr>
              <a:t>559</a:t>
            </a:r>
            <a:r>
              <a:rPr kumimoji="1" lang="zh-CN" altLang="en-US" dirty="0">
                <a:ea typeface="MS PGothic" charset="-128"/>
              </a:rPr>
              <a:t> </a:t>
            </a:r>
            <a:r>
              <a:rPr kumimoji="1" lang="en-US" altLang="zh-CN" dirty="0">
                <a:ea typeface="MS PGothic" charset="-128"/>
              </a:rPr>
              <a:t>Yuan</a:t>
            </a:r>
            <a:endParaRPr kumimoji="1" lang="zh-CN" altLang="en-US" dirty="0">
              <a:ea typeface="MS PGothic" charset="-128"/>
            </a:endParaRPr>
          </a:p>
        </p:txBody>
      </p:sp>
      <p:sp>
        <p:nvSpPr>
          <p:cNvPr id="18435"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defTabSz="930275">
              <a:defRPr>
                <a:solidFill>
                  <a:schemeClr val="tx1"/>
                </a:solidFill>
                <a:latin typeface="Verdana" charset="0"/>
                <a:ea typeface="MS PGothic" charset="-128"/>
              </a:defRPr>
            </a:lvl2pPr>
            <a:lvl3pPr defTabSz="930275">
              <a:defRPr>
                <a:solidFill>
                  <a:schemeClr val="tx1"/>
                </a:solidFill>
                <a:latin typeface="Verdana" charset="0"/>
                <a:ea typeface="MS PGothic" charset="-128"/>
              </a:defRPr>
            </a:lvl3pPr>
            <a:lvl4pPr defTabSz="930275">
              <a:defRPr>
                <a:solidFill>
                  <a:schemeClr val="tx1"/>
                </a:solidFill>
                <a:latin typeface="Verdana" charset="0"/>
                <a:ea typeface="MS PGothic" charset="-128"/>
              </a:defRPr>
            </a:lvl4pPr>
            <a:lvl5pPr defTabSz="930275">
              <a:defRPr>
                <a:solidFill>
                  <a:schemeClr val="tx1"/>
                </a:solidFill>
                <a:latin typeface="Verdana" charset="0"/>
                <a:ea typeface="MS PGothic" charset="-128"/>
              </a:defRPr>
            </a:lvl5pPr>
            <a:lvl6pPr marL="3068638" indent="-782638" defTabSz="930275" eaLnBrk="0" fontAlgn="base" hangingPunct="0">
              <a:spcBef>
                <a:spcPct val="0"/>
              </a:spcBef>
              <a:spcAft>
                <a:spcPct val="0"/>
              </a:spcAft>
              <a:defRPr>
                <a:solidFill>
                  <a:schemeClr val="tx1"/>
                </a:solidFill>
                <a:latin typeface="Verdana" charset="0"/>
                <a:ea typeface="MS PGothic" charset="-128"/>
              </a:defRPr>
            </a:lvl6pPr>
            <a:lvl7pPr marL="3525838" indent="-782638" defTabSz="930275" eaLnBrk="0" fontAlgn="base" hangingPunct="0">
              <a:spcBef>
                <a:spcPct val="0"/>
              </a:spcBef>
              <a:spcAft>
                <a:spcPct val="0"/>
              </a:spcAft>
              <a:defRPr>
                <a:solidFill>
                  <a:schemeClr val="tx1"/>
                </a:solidFill>
                <a:latin typeface="Verdana" charset="0"/>
                <a:ea typeface="MS PGothic" charset="-128"/>
              </a:defRPr>
            </a:lvl7pPr>
            <a:lvl8pPr marL="3983038" indent="-782638" defTabSz="930275" eaLnBrk="0" fontAlgn="base" hangingPunct="0">
              <a:spcBef>
                <a:spcPct val="0"/>
              </a:spcBef>
              <a:spcAft>
                <a:spcPct val="0"/>
              </a:spcAft>
              <a:defRPr>
                <a:solidFill>
                  <a:schemeClr val="tx1"/>
                </a:solidFill>
                <a:latin typeface="Verdana" charset="0"/>
                <a:ea typeface="MS PGothic" charset="-128"/>
              </a:defRPr>
            </a:lvl8pPr>
            <a:lvl9pPr marL="4440238" indent="-782638" defTabSz="930275" eaLnBrk="0" fontAlgn="base" hangingPunct="0">
              <a:spcBef>
                <a:spcPct val="0"/>
              </a:spcBef>
              <a:spcAft>
                <a:spcPct val="0"/>
              </a:spcAft>
              <a:defRPr>
                <a:solidFill>
                  <a:schemeClr val="tx1"/>
                </a:solidFill>
                <a:latin typeface="Verdana" charset="0"/>
                <a:ea typeface="MS PGothic" charset="-128"/>
              </a:defRPr>
            </a:lvl9pPr>
          </a:lstStyle>
          <a:p>
            <a:fld id="{E3B59C5E-3AFD-1343-A277-D400E3B27E1F}" type="slidenum">
              <a:rPr lang="en-US" altLang="zh-CN">
                <a:latin typeface="Times New Roman" charset="0"/>
              </a:rPr>
              <a:pPr/>
              <a:t>7</a:t>
            </a:fld>
            <a:endParaRPr lang="en-US" altLang="zh-CN">
              <a:latin typeface="Times New Roman" charset="0"/>
            </a:endParaRPr>
          </a:p>
        </p:txBody>
      </p:sp>
    </p:spTree>
    <p:extLst>
      <p:ext uri="{BB962C8B-B14F-4D97-AF65-F5344CB8AC3E}">
        <p14:creationId xmlns:p14="http://schemas.microsoft.com/office/powerpoint/2010/main" val="947514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2793BDFE-0FD8-5645-8117-CEABE7357D24}" type="slidenum">
              <a:rPr lang="en-US" altLang="zh-CN">
                <a:latin typeface="Times New Roman" charset="0"/>
              </a:rPr>
              <a:pPr/>
              <a:t>60</a:t>
            </a:fld>
            <a:endParaRPr lang="en-US" altLang="zh-CN">
              <a:latin typeface="Times New Roman" charset="0"/>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Rename a .docx file but it can still be opened</a:t>
            </a:r>
          </a:p>
          <a:p>
            <a:pPr eaLnBrk="1" hangingPunct="1"/>
            <a:endParaRPr lang="en-US" altLang="zh-CN">
              <a:ea typeface="MS PGothic" charset="-128"/>
            </a:endParaRPr>
          </a:p>
          <a:p>
            <a:pPr eaLnBrk="1" hangingPunct="1"/>
            <a:r>
              <a:rPr lang="en-US" altLang="zh-CN">
                <a:ea typeface="MS PGothic" charset="-128"/>
              </a:rPr>
              <a:t>But for gcc</a:t>
            </a:r>
            <a:endParaRPr lang="zh-CN" altLang="zh-CN">
              <a:ea typeface="MS PGothic" charset="-128"/>
            </a:endParaRPr>
          </a:p>
        </p:txBody>
      </p:sp>
    </p:spTree>
    <p:extLst>
      <p:ext uri="{BB962C8B-B14F-4D97-AF65-F5344CB8AC3E}">
        <p14:creationId xmlns:p14="http://schemas.microsoft.com/office/powerpoint/2010/main" val="533589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82D25689-581C-5449-A4FA-93C646635AA6}" type="slidenum">
              <a:rPr lang="en-US" altLang="zh-CN">
                <a:latin typeface="Times New Roman" charset="0"/>
              </a:rPr>
              <a:pPr/>
              <a:t>61</a:t>
            </a:fld>
            <a:endParaRPr lang="en-US" altLang="zh-CN">
              <a:latin typeface="Times New Roman" charset="0"/>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40176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noChangeArrowheads="1" noTextEdit="1"/>
          </p:cNvSpPr>
          <p:nvPr>
            <p:ph type="sldImg"/>
          </p:nvPr>
        </p:nvSpPr>
        <p:spPr>
          <a:ln/>
        </p:spPr>
      </p:sp>
      <p:sp>
        <p:nvSpPr>
          <p:cNvPr id="10752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err="1">
                <a:ea typeface="MS PGothic" charset="-128"/>
              </a:rPr>
              <a:t>a.out</a:t>
            </a:r>
            <a:r>
              <a:rPr kumimoji="1" lang="en-US" altLang="zh-CN" dirty="0">
                <a:ea typeface="MS PGothic" charset="-128"/>
              </a:rPr>
              <a:t> from </a:t>
            </a:r>
            <a:r>
              <a:rPr kumimoji="1" lang="en-US" altLang="zh-CN" dirty="0" err="1">
                <a:ea typeface="MS PGothic" charset="-128"/>
              </a:rPr>
              <a:t>linux</a:t>
            </a:r>
            <a:r>
              <a:rPr kumimoji="1" lang="en-US" altLang="zh-CN" dirty="0">
                <a:ea typeface="MS PGothic" charset="-128"/>
              </a:rPr>
              <a:t> to mac</a:t>
            </a:r>
            <a:endParaRPr kumimoji="1" lang="zh-CN" altLang="en-US" dirty="0">
              <a:ea typeface="MS PGothic" charset="-128"/>
            </a:endParaRPr>
          </a:p>
        </p:txBody>
      </p:sp>
      <p:sp>
        <p:nvSpPr>
          <p:cNvPr id="107523"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7F773EED-6322-5E4E-9772-6538F9A5DFA7}" type="slidenum">
              <a:rPr lang="en-US" altLang="zh-CN">
                <a:latin typeface="Times New Roman" charset="0"/>
              </a:rPr>
              <a:pPr/>
              <a:t>62</a:t>
            </a:fld>
            <a:endParaRPr lang="en-US" altLang="zh-CN">
              <a:latin typeface="Times New Roman" charset="0"/>
            </a:endParaRPr>
          </a:p>
        </p:txBody>
      </p:sp>
    </p:spTree>
    <p:extLst>
      <p:ext uri="{BB962C8B-B14F-4D97-AF65-F5344CB8AC3E}">
        <p14:creationId xmlns:p14="http://schemas.microsoft.com/office/powerpoint/2010/main" val="151479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6F1F4F1D-5D8D-054C-8790-2C0301195FF9}" type="slidenum">
              <a:rPr lang="en-US" altLang="zh-CN">
                <a:latin typeface="Times New Roman" charset="0"/>
              </a:rPr>
              <a:pPr/>
              <a:t>63</a:t>
            </a:fld>
            <a:endParaRPr lang="en-US" altLang="zh-CN">
              <a:latin typeface="Times New Roman"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altLang="zh-CN" dirty="0">
                <a:ea typeface="MS PGothic" charset="-128"/>
              </a:rPr>
              <a:t>Tape?</a:t>
            </a:r>
          </a:p>
          <a:p>
            <a:pPr eaLnBrk="1" hangingPunct="1"/>
            <a:r>
              <a:rPr lang="en-US" altLang="zh-CN" dirty="0" err="1">
                <a:ea typeface="MS PGothic" charset="-128"/>
              </a:rPr>
              <a:t>Read_next</a:t>
            </a:r>
            <a:r>
              <a:rPr lang="en-US" altLang="zh-CN" dirty="0">
                <a:ea typeface="MS PGothic" charset="-128"/>
              </a:rPr>
              <a:t>()</a:t>
            </a:r>
          </a:p>
          <a:p>
            <a:pPr eaLnBrk="1" hangingPunct="1"/>
            <a:r>
              <a:rPr lang="en-US" altLang="zh-CN" dirty="0" err="1">
                <a:ea typeface="MS PGothic" charset="-128"/>
              </a:rPr>
              <a:t>Write_next</a:t>
            </a:r>
            <a:r>
              <a:rPr lang="en-US" altLang="zh-CN" dirty="0">
                <a:ea typeface="MS PGothic" charset="-128"/>
              </a:rPr>
              <a:t>()</a:t>
            </a:r>
          </a:p>
        </p:txBody>
      </p:sp>
    </p:spTree>
    <p:extLst>
      <p:ext uri="{BB962C8B-B14F-4D97-AF65-F5344CB8AC3E}">
        <p14:creationId xmlns:p14="http://schemas.microsoft.com/office/powerpoint/2010/main" val="2127887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6C711353-E2A2-EF4A-B2F4-12FEB3472E87}" type="slidenum">
              <a:rPr lang="en-US" altLang="zh-CN">
                <a:latin typeface="Times New Roman" charset="0"/>
              </a:rPr>
              <a:pPr/>
              <a:t>64</a:t>
            </a:fld>
            <a:endParaRPr lang="en-US" altLang="zh-CN">
              <a:latin typeface="Times New Roman"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或者叫做相对访问，而已按照任意的顺序读写。</a:t>
            </a:r>
            <a:endParaRPr lang="en-US" altLang="zh-CN" dirty="0">
              <a:ea typeface="MS PGothic" charset="-128"/>
            </a:endParaRPr>
          </a:p>
          <a:p>
            <a:pPr eaLnBrk="1" hangingPunct="1"/>
            <a:r>
              <a:rPr lang="zh-CN" altLang="en-US" dirty="0">
                <a:ea typeface="MS PGothic" charset="-128"/>
              </a:rPr>
              <a:t>用户提供相对块号，也就是只针对这个文件的相对块号，</a:t>
            </a:r>
            <a:r>
              <a:rPr lang="en-US" altLang="zh-CN" dirty="0">
                <a:ea typeface="MS PGothic" charset="-128"/>
              </a:rPr>
              <a:t>0123456…</a:t>
            </a:r>
          </a:p>
          <a:p>
            <a:pPr eaLnBrk="1" hangingPunct="1"/>
            <a:r>
              <a:rPr lang="zh-CN" altLang="en-US" dirty="0">
                <a:ea typeface="MS PGothic" charset="-128"/>
              </a:rPr>
              <a:t>绝对块号并非如此。</a:t>
            </a:r>
            <a:endParaRPr lang="en-US" altLang="zh-CN" dirty="0">
              <a:ea typeface="MS PGothic" charset="-128"/>
            </a:endParaRPr>
          </a:p>
          <a:p>
            <a:pPr eaLnBrk="1" hangingPunct="1"/>
            <a:r>
              <a:rPr lang="zh-CN" altLang="en-US" dirty="0">
                <a:ea typeface="MS PGothic" charset="-128"/>
              </a:rPr>
              <a:t>比如要访问的</a:t>
            </a:r>
            <a:r>
              <a:rPr lang="en-US" altLang="zh-CN" dirty="0">
                <a:ea typeface="MS PGothic" charset="-128"/>
              </a:rPr>
              <a:t>n=1</a:t>
            </a:r>
            <a:r>
              <a:rPr lang="zh-CN" altLang="en-US" dirty="0">
                <a:ea typeface="MS PGothic" charset="-128"/>
              </a:rPr>
              <a:t>，</a:t>
            </a:r>
            <a:r>
              <a:rPr lang="en-US" altLang="zh-CN" dirty="0">
                <a:ea typeface="MS PGothic" charset="-128"/>
              </a:rPr>
              <a:t>block size=100</a:t>
            </a:r>
            <a:r>
              <a:rPr lang="zh-CN" altLang="en-US" dirty="0">
                <a:ea typeface="MS PGothic" charset="-128"/>
              </a:rPr>
              <a:t>，那就要从第</a:t>
            </a:r>
            <a:r>
              <a:rPr lang="en-US" altLang="zh-CN" dirty="0">
                <a:ea typeface="MS PGothic" charset="-128"/>
              </a:rPr>
              <a:t>101</a:t>
            </a:r>
            <a:r>
              <a:rPr lang="zh-CN" altLang="en-US" dirty="0">
                <a:ea typeface="MS PGothic" charset="-128"/>
              </a:rPr>
              <a:t>个字节开始访问，访问完这个块的</a:t>
            </a:r>
            <a:r>
              <a:rPr lang="en-US" altLang="zh-CN" dirty="0">
                <a:ea typeface="MS PGothic" charset="-128"/>
              </a:rPr>
              <a:t>100</a:t>
            </a:r>
            <a:r>
              <a:rPr lang="zh-CN" altLang="en-US" dirty="0">
                <a:ea typeface="MS PGothic" charset="-128"/>
              </a:rPr>
              <a:t>个字节</a:t>
            </a:r>
            <a:endParaRPr lang="en-US" altLang="zh-CN" dirty="0">
              <a:ea typeface="MS PGothic" charset="-128"/>
            </a:endParaRPr>
          </a:p>
        </p:txBody>
      </p:sp>
    </p:spTree>
    <p:extLst>
      <p:ext uri="{BB962C8B-B14F-4D97-AF65-F5344CB8AC3E}">
        <p14:creationId xmlns:p14="http://schemas.microsoft.com/office/powerpoint/2010/main" val="1367568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D51BE22E-C555-1946-882F-112668EE9E9C}" type="slidenum">
              <a:rPr lang="en-US" altLang="zh-CN">
                <a:latin typeface="Times New Roman" charset="0"/>
              </a:rPr>
              <a:pPr/>
              <a:t>65</a:t>
            </a:fld>
            <a:endParaRPr lang="en-US" altLang="zh-CN">
              <a:latin typeface="Times New Roman"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207061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每个文件都有自己的</a:t>
            </a:r>
            <a:r>
              <a:rPr lang="en-US" altLang="zh-CN" dirty="0"/>
              <a:t>file descriptor</a:t>
            </a:r>
            <a:r>
              <a:rPr lang="zh-CN" altLang="en-US" dirty="0"/>
              <a:t>，是索引号</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66</a:t>
            </a:fld>
            <a:endParaRPr lang="en-US" altLang="zh-CN"/>
          </a:p>
        </p:txBody>
      </p:sp>
    </p:spTree>
    <p:extLst>
      <p:ext uri="{BB962C8B-B14F-4D97-AF65-F5344CB8AC3E}">
        <p14:creationId xmlns:p14="http://schemas.microsoft.com/office/powerpoint/2010/main" val="2650163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525DB260-B716-544F-BD68-D9D8702B6906}" type="slidenum">
              <a:rPr lang="en-US" altLang="zh-CN">
                <a:latin typeface="Times New Roman" charset="0"/>
              </a:rPr>
              <a:pPr/>
              <a:t>67</a:t>
            </a:fld>
            <a:endParaRPr lang="en-US" altLang="zh-CN">
              <a:latin typeface="Times New Roman" charset="0"/>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2800" dirty="0">
                <a:ea typeface="MS PGothic" charset="-128"/>
              </a:rPr>
              <a:t>Access right: read or write</a:t>
            </a:r>
            <a:endParaRPr lang="zh-CN" altLang="zh-CN" sz="2800" dirty="0">
              <a:ea typeface="MS PGothic" charset="-128"/>
            </a:endParaRPr>
          </a:p>
        </p:txBody>
      </p:sp>
    </p:spTree>
    <p:extLst>
      <p:ext uri="{BB962C8B-B14F-4D97-AF65-F5344CB8AC3E}">
        <p14:creationId xmlns:p14="http://schemas.microsoft.com/office/powerpoint/2010/main" val="1167088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每个进程都有自己的</a:t>
            </a:r>
            <a:r>
              <a:rPr lang="en-US" altLang="zh-CN" dirty="0"/>
              <a:t>open file table</a:t>
            </a:r>
            <a:r>
              <a:rPr lang="zh-CN" altLang="en-US" dirty="0"/>
              <a:t>，里面有</a:t>
            </a:r>
            <a:r>
              <a:rPr lang="en-US" altLang="zh-CN" dirty="0"/>
              <a:t>file descriptor</a:t>
            </a:r>
            <a:r>
              <a:rPr lang="zh-CN" altLang="en-US" dirty="0"/>
              <a:t>对应文件信息，然后通过文件信息中的</a:t>
            </a:r>
            <a:r>
              <a:rPr lang="en-US" altLang="zh-CN" dirty="0"/>
              <a:t>identifier</a:t>
            </a:r>
            <a:r>
              <a:rPr lang="zh-CN" altLang="en-US" dirty="0"/>
              <a:t>找到</a:t>
            </a:r>
            <a:r>
              <a:rPr lang="en-US" altLang="zh-CN" dirty="0"/>
              <a:t>system open file table</a:t>
            </a:r>
            <a:r>
              <a:rPr lang="zh-CN" altLang="en-US" dirty="0"/>
              <a:t>，整张表是系统级的，而里面的各个表项为各个进程维护的。</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68</a:t>
            </a:fld>
            <a:endParaRPr lang="en-US" altLang="zh-CN"/>
          </a:p>
        </p:txBody>
      </p:sp>
    </p:spTree>
    <p:extLst>
      <p:ext uri="{BB962C8B-B14F-4D97-AF65-F5344CB8AC3E}">
        <p14:creationId xmlns:p14="http://schemas.microsoft.com/office/powerpoint/2010/main" val="2421385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https://blog.csdn.net/qq_36553387/article/details/118703354</a:t>
            </a:r>
          </a:p>
          <a:p>
            <a:endParaRPr lang="en-US" altLang="zh-CN" b="1" dirty="0"/>
          </a:p>
          <a:p>
            <a:r>
              <a:rPr lang="zh-CN" altLang="en-US" b="1" dirty="0"/>
              <a:t>图展示了文件描述符，打开的文件句柄以及</a:t>
            </a:r>
            <a:r>
              <a:rPr lang="en-US" altLang="zh-CN" b="1" dirty="0" err="1"/>
              <a:t>i</a:t>
            </a:r>
            <a:r>
              <a:rPr lang="en-US" altLang="zh-CN" b="1" dirty="0"/>
              <a:t>-node</a:t>
            </a:r>
            <a:r>
              <a:rPr lang="zh-CN" altLang="en-US" b="1" dirty="0"/>
              <a:t>之间的关系。在图中，两个进程拥有诸多打开的文件描述符。在进程</a:t>
            </a:r>
            <a:r>
              <a:rPr lang="en-US" altLang="zh-CN" b="1" dirty="0"/>
              <a:t>A</a:t>
            </a:r>
            <a:r>
              <a:rPr lang="zh-CN" altLang="en-US" b="1" dirty="0"/>
              <a:t>中，文件描述符</a:t>
            </a:r>
            <a:r>
              <a:rPr lang="en-US" altLang="zh-CN" b="1" dirty="0"/>
              <a:t>1</a:t>
            </a:r>
            <a:r>
              <a:rPr lang="zh-CN" altLang="en-US" b="1" dirty="0"/>
              <a:t>和</a:t>
            </a:r>
            <a:r>
              <a:rPr lang="en-US" altLang="zh-CN" b="1" dirty="0"/>
              <a:t>20</a:t>
            </a:r>
            <a:r>
              <a:rPr lang="zh-CN" altLang="en-US" b="1" dirty="0"/>
              <a:t>都指向同一个打开的文件句柄（标号为</a:t>
            </a:r>
            <a:r>
              <a:rPr lang="en-US" altLang="zh-CN" b="1" dirty="0"/>
              <a:t>23</a:t>
            </a:r>
            <a:r>
              <a:rPr lang="zh-CN" altLang="en-US" b="1" dirty="0"/>
              <a:t>）</a:t>
            </a:r>
            <a:r>
              <a:rPr lang="en-US" altLang="zh-CN" b="1" dirty="0"/>
              <a:t>.</a:t>
            </a:r>
            <a:r>
              <a:rPr lang="zh-CN" altLang="en-US" b="1" dirty="0"/>
              <a:t>这可能是通过调用</a:t>
            </a:r>
            <a:r>
              <a:rPr lang="en-US" altLang="zh-CN" b="1" dirty="0"/>
              <a:t>dup(),dup2()</a:t>
            </a:r>
            <a:r>
              <a:rPr lang="zh-CN" altLang="en-US" b="1" dirty="0"/>
              <a:t>或</a:t>
            </a:r>
            <a:r>
              <a:rPr lang="en-US" altLang="zh-CN" b="1" dirty="0" err="1"/>
              <a:t>fcntl</a:t>
            </a:r>
            <a:r>
              <a:rPr lang="en-US" altLang="zh-CN" b="1" dirty="0"/>
              <a:t>()</a:t>
            </a:r>
            <a:r>
              <a:rPr lang="zh-CN" altLang="en-US" b="1" dirty="0"/>
              <a:t>形成的。进程</a:t>
            </a:r>
            <a:r>
              <a:rPr lang="en-US" altLang="zh-CN" b="1" dirty="0"/>
              <a:t>A</a:t>
            </a:r>
            <a:r>
              <a:rPr lang="zh-CN" altLang="en-US" b="1" dirty="0"/>
              <a:t>的描述符</a:t>
            </a:r>
            <a:r>
              <a:rPr lang="en-US" altLang="zh-CN" b="1" dirty="0"/>
              <a:t>2</a:t>
            </a:r>
            <a:r>
              <a:rPr lang="zh-CN" altLang="en-US" b="1" dirty="0"/>
              <a:t>和进程</a:t>
            </a:r>
            <a:r>
              <a:rPr lang="en-US" altLang="zh-CN" b="1" dirty="0"/>
              <a:t>B</a:t>
            </a:r>
            <a:r>
              <a:rPr lang="zh-CN" altLang="en-US" b="1" dirty="0"/>
              <a:t>的文件描述符</a:t>
            </a:r>
            <a:r>
              <a:rPr lang="en-US" altLang="zh-CN" b="1" dirty="0"/>
              <a:t>2</a:t>
            </a:r>
            <a:r>
              <a:rPr lang="zh-CN" altLang="en-US" b="1" dirty="0"/>
              <a:t>都指向同一个打开的文件句柄（标号为</a:t>
            </a:r>
            <a:r>
              <a:rPr lang="en-US" altLang="zh-CN" b="1" dirty="0"/>
              <a:t>73</a:t>
            </a:r>
            <a:r>
              <a:rPr lang="zh-CN" altLang="en-US" b="1" dirty="0"/>
              <a:t>）。这种情形可能是在调用</a:t>
            </a:r>
            <a:r>
              <a:rPr lang="en-US" altLang="zh-CN" b="1" dirty="0"/>
              <a:t>fork</a:t>
            </a:r>
            <a:r>
              <a:rPr lang="zh-CN" altLang="en-US" b="1" dirty="0"/>
              <a:t>后出现（即，进程</a:t>
            </a:r>
            <a:r>
              <a:rPr lang="en-US" altLang="zh-CN" b="1" dirty="0"/>
              <a:t>A</a:t>
            </a:r>
            <a:r>
              <a:rPr lang="zh-CN" altLang="en-US" b="1" dirty="0"/>
              <a:t>和进程</a:t>
            </a:r>
            <a:r>
              <a:rPr lang="en-US" altLang="zh-CN" b="1" dirty="0"/>
              <a:t>B</a:t>
            </a:r>
            <a:r>
              <a:rPr lang="zh-CN" altLang="en-US" b="1" dirty="0"/>
              <a:t>之间是父子关系），或者当某进程通过</a:t>
            </a:r>
            <a:r>
              <a:rPr lang="en-US" altLang="zh-CN" b="1" dirty="0"/>
              <a:t>UNIX</a:t>
            </a:r>
            <a:r>
              <a:rPr lang="zh-CN" altLang="en-US" b="1" dirty="0"/>
              <a:t>域套接字将一个打开的文件描述符传递给另一进程时，也会发生。此外，进程</a:t>
            </a:r>
            <a:r>
              <a:rPr lang="en-US" altLang="zh-CN" b="1" dirty="0"/>
              <a:t>A</a:t>
            </a:r>
            <a:r>
              <a:rPr lang="zh-CN" altLang="en-US" b="1" dirty="0"/>
              <a:t>的描述符</a:t>
            </a:r>
            <a:r>
              <a:rPr lang="en-US" altLang="zh-CN" b="1" dirty="0"/>
              <a:t>0</a:t>
            </a:r>
            <a:r>
              <a:rPr lang="zh-CN" altLang="en-US" b="1" dirty="0"/>
              <a:t>和进程</a:t>
            </a:r>
            <a:r>
              <a:rPr lang="en-US" altLang="zh-CN" b="1" dirty="0"/>
              <a:t>B</a:t>
            </a:r>
            <a:r>
              <a:rPr lang="zh-CN" altLang="en-US" b="1" dirty="0"/>
              <a:t>的描述符</a:t>
            </a:r>
            <a:r>
              <a:rPr lang="en-US" altLang="zh-CN" b="1" dirty="0"/>
              <a:t>3</a:t>
            </a:r>
            <a:r>
              <a:rPr lang="zh-CN" altLang="en-US" b="1" dirty="0"/>
              <a:t>分别指向不同的打开文件句柄，但这些句柄均指向</a:t>
            </a:r>
            <a:r>
              <a:rPr lang="en-US" altLang="zh-CN" b="1" dirty="0" err="1"/>
              <a:t>i</a:t>
            </a:r>
            <a:r>
              <a:rPr lang="en-US" altLang="zh-CN" b="1" dirty="0"/>
              <a:t>-node</a:t>
            </a:r>
            <a:r>
              <a:rPr lang="zh-CN" altLang="en-US" b="1" dirty="0"/>
              <a:t>表中的相同条目（</a:t>
            </a:r>
            <a:r>
              <a:rPr lang="en-US" altLang="zh-CN" b="1" dirty="0"/>
              <a:t>1976</a:t>
            </a:r>
            <a:r>
              <a:rPr lang="zh-CN" altLang="en-US" b="1" dirty="0"/>
              <a:t>），换言之，指向同一文件。发生这种情况是因为每个进程各自对同一文件发起了</a:t>
            </a:r>
            <a:r>
              <a:rPr lang="en-US" altLang="zh-CN" b="1" dirty="0"/>
              <a:t>open()</a:t>
            </a:r>
            <a:r>
              <a:rPr lang="zh-CN" altLang="en-US" b="1" dirty="0"/>
              <a:t>调用。同一个进程两次打开同一文件，也会发生类似情况。上述讨论揭示出如下要点：两个不同的文件描述符。若指向同一打开文件句柄，将共享同一文件偏移量。因此，如果通过其中之一文件描述符来修改文件偏移量（由调用</a:t>
            </a:r>
            <a:r>
              <a:rPr lang="en-US" altLang="zh-CN" b="1" dirty="0"/>
              <a:t>read(),write(),</a:t>
            </a:r>
            <a:r>
              <a:rPr lang="en-US" altLang="zh-CN" b="1" dirty="0" err="1"/>
              <a:t>lseek</a:t>
            </a:r>
            <a:r>
              <a:rPr lang="en-US" altLang="zh-CN" b="1" dirty="0"/>
              <a:t>()</a:t>
            </a:r>
            <a:r>
              <a:rPr lang="zh-CN" altLang="en-US" b="1" dirty="0"/>
              <a:t>所致），那么从另一文件描述符也会观察到这一变化。无论这两个文件描述符分属于不同进程，还是同属于一个进程，情况都是如此。要获取和修改打开的文件标志（例如，</a:t>
            </a:r>
            <a:r>
              <a:rPr lang="en-US" altLang="zh-CN" b="1" dirty="0"/>
              <a:t>O_APPEND,O_NONBLOCK,O_ASYNC</a:t>
            </a:r>
            <a:r>
              <a:rPr lang="zh-CN" altLang="en-US" b="1" dirty="0"/>
              <a:t>），可执行</a:t>
            </a:r>
            <a:r>
              <a:rPr lang="en-US" altLang="zh-CN" b="1" dirty="0" err="1"/>
              <a:t>fcntl</a:t>
            </a:r>
            <a:r>
              <a:rPr lang="en-US" altLang="zh-CN" b="1" dirty="0"/>
              <a:t>()</a:t>
            </a:r>
            <a:r>
              <a:rPr lang="zh-CN" altLang="en-US" b="1" dirty="0"/>
              <a:t>的</a:t>
            </a:r>
            <a:r>
              <a:rPr lang="en-US" altLang="zh-CN" b="1" dirty="0"/>
              <a:t>F_GETFL</a:t>
            </a:r>
            <a:r>
              <a:rPr lang="zh-CN" altLang="en-US" b="1" dirty="0"/>
              <a:t>和</a:t>
            </a:r>
            <a:r>
              <a:rPr lang="en-US" altLang="zh-CN" b="1" dirty="0"/>
              <a:t>F_SETFL</a:t>
            </a:r>
            <a:r>
              <a:rPr lang="zh-CN" altLang="en-US" b="1" dirty="0"/>
              <a:t>操作，其对作用域的约束与上一条类似。文件描述符标志为进程和文件描述符所私有。对这一标志的修改不会影响到同一进程或不同进程中的其他文件描述符。</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69</a:t>
            </a:fld>
            <a:endParaRPr lang="en-US" altLang="zh-CN"/>
          </a:p>
        </p:txBody>
      </p:sp>
    </p:spTree>
    <p:extLst>
      <p:ext uri="{BB962C8B-B14F-4D97-AF65-F5344CB8AC3E}">
        <p14:creationId xmlns:p14="http://schemas.microsoft.com/office/powerpoint/2010/main" val="422271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F36A52E4-D14D-1240-82DD-4C0B5629B03F}" type="slidenum">
              <a:rPr lang="en-US" altLang="zh-CN">
                <a:latin typeface="Times New Roman" charset="0"/>
              </a:rPr>
              <a:pPr/>
              <a:t>8</a:t>
            </a:fld>
            <a:endParaRPr lang="en-US" altLang="zh-CN">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1287396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71</a:t>
            </a:fld>
            <a:endParaRPr lang="en-US" altLang="zh-CN"/>
          </a:p>
        </p:txBody>
      </p:sp>
    </p:spTree>
    <p:extLst>
      <p:ext uri="{BB962C8B-B14F-4D97-AF65-F5344CB8AC3E}">
        <p14:creationId xmlns:p14="http://schemas.microsoft.com/office/powerpoint/2010/main" val="3623724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Nsfc</a:t>
            </a:r>
            <a:r>
              <a:rPr lang="zh-CN" altLang="en-US" dirty="0"/>
              <a:t>的目录用来存放小文件</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72</a:t>
            </a:fld>
            <a:endParaRPr lang="en-US" altLang="zh-CN"/>
          </a:p>
        </p:txBody>
      </p:sp>
    </p:spTree>
    <p:extLst>
      <p:ext uri="{BB962C8B-B14F-4D97-AF65-F5344CB8AC3E}">
        <p14:creationId xmlns:p14="http://schemas.microsoft.com/office/powerpoint/2010/main" val="3035748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54A5B072-FD9F-294F-9E4C-A8DF9A6F7E47}" type="slidenum">
              <a:rPr lang="en-US" altLang="zh-CN">
                <a:latin typeface="Times New Roman" charset="0"/>
              </a:rPr>
              <a:pPr/>
              <a:t>73</a:t>
            </a:fld>
            <a:endParaRPr lang="en-US" altLang="zh-CN">
              <a:latin typeface="Times New Roman"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元数据都在目录中</a:t>
            </a:r>
            <a:endParaRPr lang="zh-CN" altLang="zh-CN" dirty="0">
              <a:ea typeface="MS PGothic" charset="-128"/>
            </a:endParaRPr>
          </a:p>
        </p:txBody>
      </p:sp>
    </p:spTree>
    <p:extLst>
      <p:ext uri="{BB962C8B-B14F-4D97-AF65-F5344CB8AC3E}">
        <p14:creationId xmlns:p14="http://schemas.microsoft.com/office/powerpoint/2010/main" val="147140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B3299747-8BEA-7A4B-8D55-3235538D0BAE}" type="slidenum">
              <a:rPr lang="en-US" altLang="zh-CN">
                <a:latin typeface="Times New Roman" charset="0"/>
              </a:rPr>
              <a:pPr/>
              <a:t>74</a:t>
            </a:fld>
            <a:endParaRPr lang="en-US" altLang="zh-CN">
              <a:latin typeface="Times New Roman"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目录中有指向文件的指针</a:t>
            </a:r>
            <a:endParaRPr lang="zh-CN" altLang="zh-CN" dirty="0">
              <a:ea typeface="MS PGothic" charset="-128"/>
            </a:endParaRPr>
          </a:p>
        </p:txBody>
      </p:sp>
    </p:spTree>
    <p:extLst>
      <p:ext uri="{BB962C8B-B14F-4D97-AF65-F5344CB8AC3E}">
        <p14:creationId xmlns:p14="http://schemas.microsoft.com/office/powerpoint/2010/main" val="1242554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75</a:t>
            </a:fld>
            <a:endParaRPr lang="en-US" altLang="zh-CN"/>
          </a:p>
        </p:txBody>
      </p:sp>
    </p:spTree>
    <p:extLst>
      <p:ext uri="{BB962C8B-B14F-4D97-AF65-F5344CB8AC3E}">
        <p14:creationId xmlns:p14="http://schemas.microsoft.com/office/powerpoint/2010/main" val="37921972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p:cNvSpPr>
            <a:spLocks noGrp="1" noRot="1" noChangeAspect="1" noChangeArrowheads="1" noTextEdit="1"/>
          </p:cNvSpPr>
          <p:nvPr>
            <p:ph type="sldImg"/>
          </p:nvPr>
        </p:nvSpPr>
        <p:spPr>
          <a:ln/>
        </p:spPr>
      </p:sp>
      <p:sp>
        <p:nvSpPr>
          <p:cNvPr id="129026"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ea typeface="MS PGothic" charset="-128"/>
              </a:rPr>
              <a:t>drwx 4096</a:t>
            </a:r>
            <a:endParaRPr kumimoji="1" lang="zh-CN" altLang="en-US">
              <a:ea typeface="MS PGothic" charset="-128"/>
            </a:endParaRPr>
          </a:p>
        </p:txBody>
      </p:sp>
      <p:sp>
        <p:nvSpPr>
          <p:cNvPr id="129027"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99C4782C-7BCF-034F-B304-446959217C84}" type="slidenum">
              <a:rPr lang="en-US" altLang="zh-CN">
                <a:latin typeface="Times New Roman" charset="0"/>
              </a:rPr>
              <a:pPr/>
              <a:t>76</a:t>
            </a:fld>
            <a:endParaRPr lang="en-US" altLang="zh-CN">
              <a:latin typeface="Times New Roman" charset="0"/>
            </a:endParaRPr>
          </a:p>
        </p:txBody>
      </p:sp>
    </p:spTree>
    <p:extLst>
      <p:ext uri="{BB962C8B-B14F-4D97-AF65-F5344CB8AC3E}">
        <p14:creationId xmlns:p14="http://schemas.microsoft.com/office/powerpoint/2010/main" val="14848342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03D7FED7-9861-B043-A056-EE2227BD3193}" type="slidenum">
              <a:rPr lang="en-US" altLang="zh-CN">
                <a:latin typeface="Times New Roman" charset="0"/>
              </a:rPr>
              <a:pPr/>
              <a:t>77</a:t>
            </a:fld>
            <a:endParaRPr lang="en-US" altLang="zh-CN">
              <a:latin typeface="Times New Roman"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Copy, Move</a:t>
            </a:r>
            <a:endParaRPr lang="zh-CN" altLang="zh-CN">
              <a:ea typeface="MS PGothic" charset="-128"/>
            </a:endParaRPr>
          </a:p>
        </p:txBody>
      </p:sp>
    </p:spTree>
    <p:extLst>
      <p:ext uri="{BB962C8B-B14F-4D97-AF65-F5344CB8AC3E}">
        <p14:creationId xmlns:p14="http://schemas.microsoft.com/office/powerpoint/2010/main" val="1849177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39071663-BB51-A341-A1AF-C4D60B96019F}" type="slidenum">
              <a:rPr lang="en-US" altLang="zh-CN">
                <a:latin typeface="Times New Roman" charset="0"/>
              </a:rPr>
              <a:pPr/>
              <a:t>78</a:t>
            </a:fld>
            <a:endParaRPr lang="en-US" altLang="zh-CN">
              <a:latin typeface="Times New Roman"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744163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B7DBF48C-5E22-384A-8F8D-BF57BC3550C4}" type="slidenum">
              <a:rPr lang="en-US" altLang="zh-CN">
                <a:latin typeface="Times New Roman" charset="0"/>
              </a:rPr>
              <a:pPr/>
              <a:t>79</a:t>
            </a:fld>
            <a:endParaRPr lang="en-US" altLang="zh-CN">
              <a:latin typeface="Times New Roman"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2135541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A5A340CF-70AA-C44D-B53F-9DF38D587DA1}" type="slidenum">
              <a:rPr lang="en-US" altLang="zh-CN">
                <a:latin typeface="Times New Roman" charset="0"/>
              </a:rPr>
              <a:pPr/>
              <a:t>80</a:t>
            </a:fld>
            <a:endParaRPr lang="en-US" altLang="zh-CN">
              <a:latin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75957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RPM</a:t>
            </a:r>
            <a:r>
              <a:rPr lang="zh-CN" altLang="en-US" dirty="0"/>
              <a:t>：每分钟转数</a:t>
            </a:r>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10</a:t>
            </a:fld>
            <a:endParaRPr lang="en-US" altLang="zh-CN"/>
          </a:p>
        </p:txBody>
      </p:sp>
    </p:spTree>
    <p:extLst>
      <p:ext uri="{BB962C8B-B14F-4D97-AF65-F5344CB8AC3E}">
        <p14:creationId xmlns:p14="http://schemas.microsoft.com/office/powerpoint/2010/main" val="1140854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BA0965D4-E30D-1D46-BB7E-286AC98BF6DB}" type="slidenum">
              <a:rPr lang="en-US" altLang="zh-CN">
                <a:latin typeface="Times New Roman" charset="0"/>
              </a:rPr>
              <a:pPr/>
              <a:t>81</a:t>
            </a:fld>
            <a:endParaRPr lang="en-US" altLang="zh-CN">
              <a:latin typeface="Times New Roman" charset="0"/>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MS PGothic" charset="-128"/>
              </a:rPr>
              <a:t>tree command in </a:t>
            </a:r>
            <a:r>
              <a:rPr lang="en-US" altLang="zh-CN" dirty="0" err="1">
                <a:ea typeface="MS PGothic" charset="-128"/>
              </a:rPr>
              <a:t>linux</a:t>
            </a:r>
            <a:endParaRPr lang="zh-CN" altLang="zh-CN" dirty="0">
              <a:ea typeface="MS PGothic" charset="-128"/>
            </a:endParaRPr>
          </a:p>
        </p:txBody>
      </p:sp>
    </p:spTree>
    <p:extLst>
      <p:ext uri="{BB962C8B-B14F-4D97-AF65-F5344CB8AC3E}">
        <p14:creationId xmlns:p14="http://schemas.microsoft.com/office/powerpoint/2010/main" val="1553992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300EC6A9-F3A3-1F44-A3B8-3DAEC003D7A4}" type="slidenum">
              <a:rPr lang="en-US" altLang="zh-CN">
                <a:latin typeface="Times New Roman" charset="0"/>
              </a:rPr>
              <a:pPr/>
              <a:t>82</a:t>
            </a:fld>
            <a:endParaRPr lang="en-US" altLang="zh-CN">
              <a:latin typeface="Times New Roman"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251866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46E66072-CC3F-2C46-AFE2-A7A81183B3F4}" type="slidenum">
              <a:rPr lang="en-US" altLang="zh-CN">
                <a:latin typeface="Times New Roman" charset="0"/>
              </a:rPr>
              <a:pPr/>
              <a:t>83</a:t>
            </a:fld>
            <a:endParaRPr lang="en-US" altLang="zh-CN">
              <a:latin typeface="Times New Roman"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4255266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3060F826-4A38-FE4B-B4CF-B6139965DA4F}" type="slidenum">
              <a:rPr lang="en-US" altLang="zh-CN">
                <a:latin typeface="Times New Roman" charset="0"/>
              </a:rPr>
              <a:pPr/>
              <a:t>84</a:t>
            </a:fld>
            <a:endParaRPr lang="en-US" altLang="zh-CN">
              <a:latin typeface="Times New Roman"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rm -r: recursively</a:t>
            </a:r>
            <a:endParaRPr lang="zh-CN" altLang="zh-CN">
              <a:ea typeface="MS PGothic" charset="-128"/>
            </a:endParaRPr>
          </a:p>
        </p:txBody>
      </p:sp>
    </p:spTree>
    <p:extLst>
      <p:ext uri="{BB962C8B-B14F-4D97-AF65-F5344CB8AC3E}">
        <p14:creationId xmlns:p14="http://schemas.microsoft.com/office/powerpoint/2010/main" val="7050384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A0BF6EA7-DDCB-8D41-A396-5CB046C9463F}" type="slidenum">
              <a:rPr lang="en-US" altLang="zh-CN">
                <a:latin typeface="Times New Roman" charset="0"/>
              </a:rPr>
              <a:pPr/>
              <a:t>86</a:t>
            </a:fld>
            <a:endParaRPr lang="en-US" altLang="zh-CN">
              <a:latin typeface="Times New Roman" charset="0"/>
            </a:endParaRPr>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ea typeface="MS PGothic" charset="-128"/>
            </a:endParaRPr>
          </a:p>
        </p:txBody>
      </p:sp>
    </p:spTree>
    <p:extLst>
      <p:ext uri="{BB962C8B-B14F-4D97-AF65-F5344CB8AC3E}">
        <p14:creationId xmlns:p14="http://schemas.microsoft.com/office/powerpoint/2010/main" val="6653506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208FCE13-9024-8143-AD8E-C29AE8614895}" type="slidenum">
              <a:rPr lang="en-US" altLang="zh-CN">
                <a:latin typeface="Times New Roman" charset="0"/>
              </a:rPr>
              <a:pPr/>
              <a:t>87</a:t>
            </a:fld>
            <a:endParaRPr lang="en-US" altLang="zh-CN">
              <a:latin typeface="Times New Roman" charset="0"/>
            </a:endParaRPr>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zh-CN" altLang="en-US" dirty="0">
                <a:ea typeface="MS PGothic" charset="-128"/>
              </a:rPr>
              <a:t>给每个文件都标定了针对各类用户的权限</a:t>
            </a:r>
            <a:endParaRPr lang="en-US" altLang="zh-CN" dirty="0">
              <a:ea typeface="MS PGothic" charset="-128"/>
            </a:endParaRPr>
          </a:p>
          <a:p>
            <a:pPr eaLnBrk="1" hangingPunct="1"/>
            <a:r>
              <a:rPr lang="en-US" altLang="zh-CN" dirty="0">
                <a:ea typeface="MS PGothic" charset="-128"/>
              </a:rPr>
              <a:t>Owner</a:t>
            </a:r>
            <a:r>
              <a:rPr lang="zh-CN" altLang="en-US" dirty="0">
                <a:ea typeface="MS PGothic" charset="-128"/>
              </a:rPr>
              <a:t>就是文件的所有者</a:t>
            </a:r>
            <a:endParaRPr lang="en-US" altLang="zh-CN" dirty="0">
              <a:ea typeface="MS PGothic" charset="-128"/>
            </a:endParaRPr>
          </a:p>
          <a:p>
            <a:pPr eaLnBrk="1" hangingPunct="1"/>
            <a:r>
              <a:rPr lang="en-US" altLang="zh-CN" dirty="0">
                <a:ea typeface="MS PGothic" charset="-128"/>
              </a:rPr>
              <a:t>Group</a:t>
            </a:r>
            <a:r>
              <a:rPr lang="zh-CN" altLang="en-US" dirty="0">
                <a:ea typeface="MS PGothic" charset="-128"/>
              </a:rPr>
              <a:t>就是文件所有者所在的</a:t>
            </a:r>
            <a:r>
              <a:rPr lang="en-US" altLang="zh-CN" dirty="0">
                <a:ea typeface="MS PGothic" charset="-128"/>
              </a:rPr>
              <a:t>group</a:t>
            </a:r>
          </a:p>
          <a:p>
            <a:pPr eaLnBrk="1" hangingPunct="1"/>
            <a:r>
              <a:rPr lang="en-US" altLang="zh-CN" dirty="0">
                <a:ea typeface="MS PGothic" charset="-128"/>
              </a:rPr>
              <a:t>Public</a:t>
            </a:r>
            <a:r>
              <a:rPr lang="zh-CN" altLang="en-US" dirty="0">
                <a:ea typeface="MS PGothic" charset="-128"/>
              </a:rPr>
              <a:t>就顾名思义</a:t>
            </a:r>
            <a:endParaRPr lang="zh-CN" altLang="zh-CN" dirty="0">
              <a:ea typeface="MS PGothic" charset="-128"/>
            </a:endParaRPr>
          </a:p>
        </p:txBody>
      </p:sp>
    </p:spTree>
    <p:extLst>
      <p:ext uri="{BB962C8B-B14F-4D97-AF65-F5344CB8AC3E}">
        <p14:creationId xmlns:p14="http://schemas.microsoft.com/office/powerpoint/2010/main" val="601259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D2BC7073-B76A-B140-95B1-F0219EA0602C}" type="slidenum">
              <a:rPr lang="en-US" altLang="zh-CN">
                <a:latin typeface="Times New Roman" charset="0"/>
              </a:rPr>
              <a:pPr/>
              <a:t>88</a:t>
            </a:fld>
            <a:endParaRPr lang="en-US" altLang="zh-CN">
              <a:latin typeface="Times New Roman" charset="0"/>
            </a:endParaRPr>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sudo chgrp guest {filename}</a:t>
            </a:r>
          </a:p>
          <a:p>
            <a:pPr eaLnBrk="1" hangingPunct="1"/>
            <a:r>
              <a:rPr lang="zh-CN" altLang="en-US">
                <a:ea typeface="MS PGothic" charset="-128"/>
              </a:rPr>
              <a:t>查看</a:t>
            </a:r>
            <a:r>
              <a:rPr lang="en-US" altLang="zh-CN">
                <a:ea typeface="MS PGothic" charset="-128"/>
              </a:rPr>
              <a:t>file</a:t>
            </a:r>
            <a:endParaRPr lang="zh-CN" altLang="en-US">
              <a:ea typeface="MS PGothic" charset="-128"/>
            </a:endParaRPr>
          </a:p>
          <a:p>
            <a:pPr eaLnBrk="1" hangingPunct="1"/>
            <a:endParaRPr lang="en-US" altLang="zh-CN">
              <a:ea typeface="MS PGothic" charset="-128"/>
            </a:endParaRPr>
          </a:p>
          <a:p>
            <a:pPr eaLnBrk="1" hangingPunct="1"/>
            <a:r>
              <a:rPr lang="en-US" altLang="zh-CN">
                <a:ea typeface="MS PGothic" charset="-128"/>
              </a:rPr>
              <a:t>sudo</a:t>
            </a:r>
            <a:r>
              <a:rPr lang="zh-CN" altLang="en-US">
                <a:ea typeface="MS PGothic" charset="-128"/>
              </a:rPr>
              <a:t> </a:t>
            </a:r>
            <a:r>
              <a:rPr lang="en-US" altLang="zh-CN">
                <a:ea typeface="MS PGothic" charset="-128"/>
              </a:rPr>
              <a:t>usermod -a -G guest</a:t>
            </a:r>
            <a:r>
              <a:rPr lang="zh-CN" altLang="en-US">
                <a:ea typeface="MS PGothic" charset="-128"/>
              </a:rPr>
              <a:t> </a:t>
            </a:r>
            <a:r>
              <a:rPr lang="en-US" altLang="zh-CN">
                <a:ea typeface="MS PGothic" charset="-128"/>
              </a:rPr>
              <a:t>zhaohj</a:t>
            </a:r>
          </a:p>
          <a:p>
            <a:pPr eaLnBrk="1" hangingPunct="1"/>
            <a:r>
              <a:rPr lang="en-US" altLang="zh-CN">
                <a:ea typeface="MS PGothic" charset="-128"/>
              </a:rPr>
              <a:t>sudo groups</a:t>
            </a:r>
          </a:p>
          <a:p>
            <a:pPr eaLnBrk="1" hangingPunct="1"/>
            <a:r>
              <a:rPr lang="zh-CN" altLang="en-US">
                <a:ea typeface="MS PGothic" charset="-128"/>
              </a:rPr>
              <a:t>查看</a:t>
            </a:r>
            <a:r>
              <a:rPr lang="en-US" altLang="zh-CN">
                <a:ea typeface="MS PGothic" charset="-128"/>
              </a:rPr>
              <a:t>file</a:t>
            </a:r>
            <a:endParaRPr lang="zh-CN" altLang="en-US">
              <a:ea typeface="MS PGothic" charset="-128"/>
            </a:endParaRPr>
          </a:p>
          <a:p>
            <a:pPr eaLnBrk="1" hangingPunct="1"/>
            <a:endParaRPr lang="zh-CN" altLang="en-US">
              <a:ea typeface="MS PGothic" charset="-128"/>
            </a:endParaRPr>
          </a:p>
          <a:p>
            <a:pPr eaLnBrk="1" hangingPunct="1"/>
            <a:r>
              <a:rPr lang="en-US" altLang="zh-CN">
                <a:ea typeface="MS PGothic" charset="-128"/>
              </a:rPr>
              <a:t>gpasswd -d zhaohj guest</a:t>
            </a:r>
            <a:endParaRPr lang="zh-CN" altLang="zh-CN">
              <a:ea typeface="MS PGothic" charset="-128"/>
            </a:endParaRPr>
          </a:p>
        </p:txBody>
      </p:sp>
    </p:spTree>
    <p:extLst>
      <p:ext uri="{BB962C8B-B14F-4D97-AF65-F5344CB8AC3E}">
        <p14:creationId xmlns:p14="http://schemas.microsoft.com/office/powerpoint/2010/main" val="14648994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33594459-F320-1349-905F-D57444E55359}" type="slidenum">
              <a:rPr lang="en-US" altLang="zh-CN">
                <a:latin typeface="Times New Roman" charset="0"/>
              </a:rPr>
              <a:pPr/>
              <a:t>89</a:t>
            </a:fld>
            <a:endParaRPr lang="en-US" altLang="zh-CN">
              <a:latin typeface="Times New Roman" charset="0"/>
            </a:endParaRPr>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l-PL" altLang="zh-CN">
                <a:ea typeface="MS PGothic" charset="-128"/>
              </a:rPr>
              <a:t>chown xiaoming abc</a:t>
            </a:r>
            <a:r>
              <a:rPr lang="zh-CN" altLang="pl-PL">
                <a:ea typeface="MS PGothic" charset="-128"/>
              </a:rPr>
              <a:t>：改变</a:t>
            </a:r>
            <a:r>
              <a:rPr lang="pl-PL" altLang="zh-CN">
                <a:ea typeface="MS PGothic" charset="-128"/>
              </a:rPr>
              <a:t>abc</a:t>
            </a:r>
            <a:r>
              <a:rPr lang="zh-CN" altLang="pl-PL">
                <a:ea typeface="MS PGothic" charset="-128"/>
              </a:rPr>
              <a:t>的所有者为</a:t>
            </a:r>
            <a:r>
              <a:rPr lang="pl-PL" altLang="zh-CN">
                <a:ea typeface="MS PGothic" charset="-128"/>
              </a:rPr>
              <a:t>xiaoming</a:t>
            </a:r>
          </a:p>
          <a:p>
            <a:r>
              <a:rPr lang="pl-PL" altLang="zh-CN">
                <a:ea typeface="MS PGothic" charset="-128"/>
              </a:rPr>
              <a:t>chgrp root abc</a:t>
            </a:r>
            <a:r>
              <a:rPr lang="zh-CN" altLang="pl-PL">
                <a:ea typeface="MS PGothic" charset="-128"/>
              </a:rPr>
              <a:t>：改变</a:t>
            </a:r>
            <a:r>
              <a:rPr lang="pl-PL" altLang="zh-CN">
                <a:ea typeface="MS PGothic" charset="-128"/>
              </a:rPr>
              <a:t>abc</a:t>
            </a:r>
            <a:r>
              <a:rPr lang="zh-CN" altLang="pl-PL">
                <a:ea typeface="MS PGothic" charset="-128"/>
              </a:rPr>
              <a:t>所属的组为</a:t>
            </a:r>
            <a:r>
              <a:rPr lang="pl-PL" altLang="zh-CN">
                <a:ea typeface="MS PGothic" charset="-128"/>
              </a:rPr>
              <a:t>root</a:t>
            </a:r>
          </a:p>
          <a:p>
            <a:r>
              <a:rPr lang="pl-PL" altLang="zh-CN">
                <a:ea typeface="MS PGothic" charset="-128"/>
              </a:rPr>
              <a:t>chown root ./abc</a:t>
            </a:r>
            <a:r>
              <a:rPr lang="zh-CN" altLang="pl-PL">
                <a:ea typeface="MS PGothic" charset="-128"/>
              </a:rPr>
              <a:t>：改变</a:t>
            </a:r>
            <a:r>
              <a:rPr lang="pl-PL" altLang="zh-CN">
                <a:ea typeface="MS PGothic" charset="-128"/>
              </a:rPr>
              <a:t>abc</a:t>
            </a:r>
            <a:r>
              <a:rPr lang="zh-CN" altLang="pl-PL">
                <a:ea typeface="MS PGothic" charset="-128"/>
              </a:rPr>
              <a:t>这个目录的所有者是</a:t>
            </a:r>
            <a:r>
              <a:rPr lang="pl-PL" altLang="zh-CN">
                <a:ea typeface="MS PGothic" charset="-128"/>
              </a:rPr>
              <a:t>root</a:t>
            </a:r>
          </a:p>
          <a:p>
            <a:r>
              <a:rPr lang="en-US" altLang="zh-CN">
                <a:ea typeface="MS PGothic" charset="-128"/>
              </a:rPr>
              <a:t>chown ‐R root ./abc</a:t>
            </a:r>
            <a:r>
              <a:rPr lang="zh-CN" altLang="en-US">
                <a:ea typeface="MS PGothic" charset="-128"/>
              </a:rPr>
              <a:t>：改变</a:t>
            </a:r>
            <a:r>
              <a:rPr lang="en-US" altLang="zh-CN">
                <a:ea typeface="MS PGothic" charset="-128"/>
              </a:rPr>
              <a:t>abc</a:t>
            </a:r>
            <a:r>
              <a:rPr lang="zh-CN" altLang="en-US">
                <a:ea typeface="MS PGothic" charset="-128"/>
              </a:rPr>
              <a:t>这个目录及其下面所有的文件和目录的所有者是</a:t>
            </a:r>
            <a:r>
              <a:rPr lang="en-US" altLang="zh-CN">
                <a:ea typeface="MS PGothic" charset="-128"/>
              </a:rPr>
              <a:t>root</a:t>
            </a:r>
            <a:endParaRPr lang="zh-CN" altLang="en-US">
              <a:ea typeface="MS PGothic" charset="-128"/>
            </a:endParaRPr>
          </a:p>
          <a:p>
            <a:endParaRPr lang="zh-CN" altLang="en-US">
              <a:ea typeface="MS PGothic" charset="-128"/>
            </a:endParaRPr>
          </a:p>
          <a:p>
            <a:r>
              <a:rPr lang="en-US" altLang="zh-CN">
                <a:ea typeface="MS PGothic" charset="-128"/>
              </a:rPr>
              <a:t>sudo groupadd guest</a:t>
            </a:r>
          </a:p>
          <a:p>
            <a:r>
              <a:rPr lang="en-US" altLang="zh-CN">
                <a:ea typeface="MS PGothic" charset="-128"/>
              </a:rPr>
              <a:t>sudo chgrp guest filename</a:t>
            </a:r>
          </a:p>
          <a:p>
            <a:r>
              <a:rPr lang="en-US" altLang="zh-CN">
                <a:ea typeface="MS PGothic" charset="-128"/>
              </a:rPr>
              <a:t>sudo chmod 770 finename</a:t>
            </a:r>
          </a:p>
          <a:p>
            <a:r>
              <a:rPr lang="en-US" altLang="zh-CN">
                <a:ea typeface="MS PGothic" charset="-128"/>
              </a:rPr>
              <a:t>usermod ‐g </a:t>
            </a:r>
            <a:r>
              <a:rPr lang="zh-CN" altLang="en-US">
                <a:ea typeface="MS PGothic" charset="-128"/>
              </a:rPr>
              <a:t>组名 用户名</a:t>
            </a:r>
          </a:p>
          <a:p>
            <a:r>
              <a:rPr lang="en-US" altLang="zh-CN">
                <a:ea typeface="MS PGothic" charset="-128"/>
              </a:rPr>
              <a:t>usermod -a -G apache cnzhx</a:t>
            </a:r>
            <a:endParaRPr lang="zh-CN" altLang="en-US">
              <a:ea typeface="MS PGothic" charset="-128"/>
            </a:endParaRPr>
          </a:p>
          <a:p>
            <a:r>
              <a:rPr lang="sv-SE" altLang="zh-CN">
                <a:ea typeface="MS PGothic" charset="-128"/>
              </a:rPr>
              <a:t>useradd -G {group-name} username</a:t>
            </a:r>
            <a:endParaRPr lang="en-US" altLang="zh-CN">
              <a:ea typeface="MS PGothic" charset="-128"/>
            </a:endParaRPr>
          </a:p>
          <a:p>
            <a:r>
              <a:rPr lang="en-US" altLang="zh-CN">
                <a:ea typeface="MS PGothic" charset="-128"/>
              </a:rPr>
              <a:t>useradd usertemp</a:t>
            </a:r>
            <a:endParaRPr lang="zh-CN" altLang="en-US">
              <a:ea typeface="MS PGothic" charset="-128"/>
            </a:endParaRPr>
          </a:p>
          <a:p>
            <a:endParaRPr lang="zh-CN" altLang="en-US">
              <a:ea typeface="MS PGothic" charset="-128"/>
            </a:endParaRPr>
          </a:p>
          <a:p>
            <a:r>
              <a:rPr lang="en-US" altLang="zh-CN">
                <a:ea typeface="MS PGothic" charset="-128"/>
              </a:rPr>
              <a:t>groups</a:t>
            </a:r>
            <a:endParaRPr lang="zh-CN" altLang="en-US">
              <a:ea typeface="MS PGothic" charset="-128"/>
            </a:endParaRPr>
          </a:p>
          <a:p>
            <a:r>
              <a:rPr lang="en-US" altLang="zh-CN">
                <a:ea typeface="MS PGothic" charset="-128"/>
              </a:rPr>
              <a:t>groups zhaohj</a:t>
            </a:r>
          </a:p>
          <a:p>
            <a:endParaRPr lang="zh-CN" altLang="zh-CN">
              <a:ea typeface="MS PGothic" charset="-128"/>
            </a:endParaRPr>
          </a:p>
        </p:txBody>
      </p:sp>
    </p:spTree>
    <p:extLst>
      <p:ext uri="{BB962C8B-B14F-4D97-AF65-F5344CB8AC3E}">
        <p14:creationId xmlns:p14="http://schemas.microsoft.com/office/powerpoint/2010/main" val="1813333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A307A206-6071-DF42-A8A7-9300AD4EC234}" type="slidenum">
              <a:rPr lang="en-US" altLang="zh-CN">
                <a:latin typeface="Times New Roman" charset="0"/>
              </a:rPr>
              <a:pPr/>
              <a:t>90</a:t>
            </a:fld>
            <a:endParaRPr lang="en-US" altLang="zh-CN">
              <a:latin typeface="Times New Roman" charset="0"/>
            </a:endParaRPr>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MS PGothic" charset="-128"/>
              </a:rPr>
              <a:t>Parallel processes open the same file</a:t>
            </a:r>
          </a:p>
          <a:p>
            <a:pPr eaLnBrk="1" hangingPunct="1"/>
            <a:r>
              <a:rPr lang="en-US" altLang="zh-CN">
                <a:ea typeface="MS PGothic" charset="-128"/>
              </a:rPr>
              <a:t>Give examples: flock</a:t>
            </a:r>
            <a:endParaRPr lang="zh-CN" altLang="zh-CN">
              <a:ea typeface="MS PGothic" charset="-128"/>
            </a:endParaRPr>
          </a:p>
        </p:txBody>
      </p:sp>
    </p:spTree>
    <p:extLst>
      <p:ext uri="{BB962C8B-B14F-4D97-AF65-F5344CB8AC3E}">
        <p14:creationId xmlns:p14="http://schemas.microsoft.com/office/powerpoint/2010/main" val="1365972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charset="0"/>
                <a:ea typeface="MS PGothic" charset="-128"/>
              </a:defRPr>
            </a:lvl1pPr>
            <a:lvl2pPr marL="742950" indent="-285750" defTabSz="939800">
              <a:defRPr>
                <a:solidFill>
                  <a:schemeClr val="tx1"/>
                </a:solidFill>
                <a:latin typeface="Verdana" charset="0"/>
                <a:ea typeface="MS PGothic" charset="-128"/>
              </a:defRPr>
            </a:lvl2pPr>
            <a:lvl3pPr marL="1143000" indent="-228600" defTabSz="939800">
              <a:defRPr>
                <a:solidFill>
                  <a:schemeClr val="tx1"/>
                </a:solidFill>
                <a:latin typeface="Verdana" charset="0"/>
                <a:ea typeface="MS PGothic" charset="-128"/>
              </a:defRPr>
            </a:lvl3pPr>
            <a:lvl4pPr marL="1600200" indent="-228600" defTabSz="939800">
              <a:defRPr>
                <a:solidFill>
                  <a:schemeClr val="tx1"/>
                </a:solidFill>
                <a:latin typeface="Verdana" charset="0"/>
                <a:ea typeface="MS PGothic" charset="-128"/>
              </a:defRPr>
            </a:lvl4pPr>
            <a:lvl5pPr marL="2057400" indent="-228600" defTabSz="939800">
              <a:defRPr>
                <a:solidFill>
                  <a:schemeClr val="tx1"/>
                </a:solidFill>
                <a:latin typeface="Verdana" charset="0"/>
                <a:ea typeface="MS PGothic" charset="-128"/>
              </a:defRPr>
            </a:lvl5pPr>
            <a:lvl6pPr marL="2514600" indent="-228600" defTabSz="939800" eaLnBrk="0" fontAlgn="base" hangingPunct="0">
              <a:spcBef>
                <a:spcPct val="0"/>
              </a:spcBef>
              <a:spcAft>
                <a:spcPct val="0"/>
              </a:spcAft>
              <a:defRPr>
                <a:solidFill>
                  <a:schemeClr val="tx1"/>
                </a:solidFill>
                <a:latin typeface="Verdana" charset="0"/>
                <a:ea typeface="MS PGothic" charset="-128"/>
              </a:defRPr>
            </a:lvl6pPr>
            <a:lvl7pPr marL="2971800" indent="-228600" defTabSz="939800" eaLnBrk="0" fontAlgn="base" hangingPunct="0">
              <a:spcBef>
                <a:spcPct val="0"/>
              </a:spcBef>
              <a:spcAft>
                <a:spcPct val="0"/>
              </a:spcAft>
              <a:defRPr>
                <a:solidFill>
                  <a:schemeClr val="tx1"/>
                </a:solidFill>
                <a:latin typeface="Verdana" charset="0"/>
                <a:ea typeface="MS PGothic" charset="-128"/>
              </a:defRPr>
            </a:lvl7pPr>
            <a:lvl8pPr marL="3429000" indent="-228600" defTabSz="939800" eaLnBrk="0" fontAlgn="base" hangingPunct="0">
              <a:spcBef>
                <a:spcPct val="0"/>
              </a:spcBef>
              <a:spcAft>
                <a:spcPct val="0"/>
              </a:spcAft>
              <a:defRPr>
                <a:solidFill>
                  <a:schemeClr val="tx1"/>
                </a:solidFill>
                <a:latin typeface="Verdana" charset="0"/>
                <a:ea typeface="MS PGothic" charset="-128"/>
              </a:defRPr>
            </a:lvl8pPr>
            <a:lvl9pPr marL="3886200" indent="-228600" defTabSz="939800" eaLnBrk="0" fontAlgn="base" hangingPunct="0">
              <a:spcBef>
                <a:spcPct val="0"/>
              </a:spcBef>
              <a:spcAft>
                <a:spcPct val="0"/>
              </a:spcAft>
              <a:defRPr>
                <a:solidFill>
                  <a:schemeClr val="tx1"/>
                </a:solidFill>
                <a:latin typeface="Verdana" charset="0"/>
                <a:ea typeface="MS PGothic" charset="-128"/>
              </a:defRPr>
            </a:lvl9pPr>
          </a:lstStyle>
          <a:p>
            <a:fld id="{18FDD105-ECC2-2A4A-8214-EB9D89FE238E}" type="slidenum">
              <a:rPr lang="en-US" altLang="en-US">
                <a:latin typeface="Times New Roman" charset="0"/>
              </a:rPr>
              <a:pPr/>
              <a:t>91</a:t>
            </a:fld>
            <a:endParaRPr lang="en-US" altLang="en-US">
              <a:latin typeface="Times New Roman" charset="0"/>
            </a:endParaRPr>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MS PGothic" charset="-128"/>
            </a:endParaRPr>
          </a:p>
        </p:txBody>
      </p:sp>
    </p:spTree>
    <p:extLst>
      <p:ext uri="{BB962C8B-B14F-4D97-AF65-F5344CB8AC3E}">
        <p14:creationId xmlns:p14="http://schemas.microsoft.com/office/powerpoint/2010/main" val="175869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marL="742950" indent="-285750" defTabSz="930275">
              <a:defRPr>
                <a:solidFill>
                  <a:schemeClr val="tx1"/>
                </a:solidFill>
                <a:latin typeface="Verdana" charset="0"/>
                <a:ea typeface="MS PGothic" charset="-128"/>
              </a:defRPr>
            </a:lvl2pPr>
            <a:lvl3pPr marL="1143000" indent="-228600" defTabSz="930275">
              <a:defRPr>
                <a:solidFill>
                  <a:schemeClr val="tx1"/>
                </a:solidFill>
                <a:latin typeface="Verdana" charset="0"/>
                <a:ea typeface="MS PGothic" charset="-128"/>
              </a:defRPr>
            </a:lvl3pPr>
            <a:lvl4pPr marL="1600200" indent="-228600" defTabSz="930275">
              <a:defRPr>
                <a:solidFill>
                  <a:schemeClr val="tx1"/>
                </a:solidFill>
                <a:latin typeface="Verdana" charset="0"/>
                <a:ea typeface="MS PGothic" charset="-128"/>
              </a:defRPr>
            </a:lvl4pPr>
            <a:lvl5pPr marL="2057400" indent="-228600" defTabSz="930275">
              <a:defRPr>
                <a:solidFill>
                  <a:schemeClr val="tx1"/>
                </a:solidFill>
                <a:latin typeface="Verdana" charset="0"/>
                <a:ea typeface="MS PGothic" charset="-128"/>
              </a:defRPr>
            </a:lvl5pPr>
            <a:lvl6pPr marL="2514600" indent="-228600" defTabSz="930275" eaLnBrk="0" fontAlgn="base" hangingPunct="0">
              <a:spcBef>
                <a:spcPct val="0"/>
              </a:spcBef>
              <a:spcAft>
                <a:spcPct val="0"/>
              </a:spcAft>
              <a:defRPr>
                <a:solidFill>
                  <a:schemeClr val="tx1"/>
                </a:solidFill>
                <a:latin typeface="Verdana" charset="0"/>
                <a:ea typeface="MS PGothic" charset="-128"/>
              </a:defRPr>
            </a:lvl6pPr>
            <a:lvl7pPr marL="2971800" indent="-228600" defTabSz="930275" eaLnBrk="0" fontAlgn="base" hangingPunct="0">
              <a:spcBef>
                <a:spcPct val="0"/>
              </a:spcBef>
              <a:spcAft>
                <a:spcPct val="0"/>
              </a:spcAft>
              <a:defRPr>
                <a:solidFill>
                  <a:schemeClr val="tx1"/>
                </a:solidFill>
                <a:latin typeface="Verdana" charset="0"/>
                <a:ea typeface="MS PGothic" charset="-128"/>
              </a:defRPr>
            </a:lvl7pPr>
            <a:lvl8pPr marL="3429000" indent="-228600" defTabSz="930275" eaLnBrk="0" fontAlgn="base" hangingPunct="0">
              <a:spcBef>
                <a:spcPct val="0"/>
              </a:spcBef>
              <a:spcAft>
                <a:spcPct val="0"/>
              </a:spcAft>
              <a:defRPr>
                <a:solidFill>
                  <a:schemeClr val="tx1"/>
                </a:solidFill>
                <a:latin typeface="Verdana" charset="0"/>
                <a:ea typeface="MS PGothic" charset="-128"/>
              </a:defRPr>
            </a:lvl8pPr>
            <a:lvl9pPr marL="3886200" indent="-228600" defTabSz="930275" eaLnBrk="0" fontAlgn="base" hangingPunct="0">
              <a:spcBef>
                <a:spcPct val="0"/>
              </a:spcBef>
              <a:spcAft>
                <a:spcPct val="0"/>
              </a:spcAft>
              <a:defRPr>
                <a:solidFill>
                  <a:schemeClr val="tx1"/>
                </a:solidFill>
                <a:latin typeface="Verdana" charset="0"/>
                <a:ea typeface="MS PGothic" charset="-128"/>
              </a:defRPr>
            </a:lvl9pPr>
          </a:lstStyle>
          <a:p>
            <a:fld id="{1ABF7127-4ACE-0844-A502-182983D53839}" type="slidenum">
              <a:rPr lang="en-US" altLang="zh-CN">
                <a:latin typeface="Times New Roman" charset="0"/>
              </a:rPr>
              <a:pPr/>
              <a:t>12</a:t>
            </a:fld>
            <a:endParaRPr lang="en-US" altLang="zh-CN">
              <a:latin typeface="Times New Roman"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dirty="0">
              <a:ea typeface="MS PGothic" charset="-128"/>
            </a:endParaRPr>
          </a:p>
        </p:txBody>
      </p:sp>
    </p:spTree>
    <p:extLst>
      <p:ext uri="{BB962C8B-B14F-4D97-AF65-F5344CB8AC3E}">
        <p14:creationId xmlns:p14="http://schemas.microsoft.com/office/powerpoint/2010/main" val="13669965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https://blog.csdn.net/shenfan321/article/details/130069386</a:t>
            </a:r>
          </a:p>
          <a:p>
            <a:r>
              <a:rPr lang="zh-CN" altLang="en-US" dirty="0"/>
              <a:t>在</a:t>
            </a:r>
            <a:r>
              <a:rPr lang="en-US" altLang="zh-CN" dirty="0"/>
              <a:t>HDD</a:t>
            </a:r>
            <a:r>
              <a:rPr lang="zh-CN" altLang="en-US" dirty="0"/>
              <a:t>时代，数据可以覆盖写，</a:t>
            </a:r>
            <a:r>
              <a:rPr lang="en-US" altLang="zh-CN" dirty="0"/>
              <a:t>LBA</a:t>
            </a:r>
            <a:r>
              <a:rPr lang="zh-CN" altLang="en-US" dirty="0"/>
              <a:t>和</a:t>
            </a:r>
            <a:r>
              <a:rPr lang="en-US" altLang="zh-CN" dirty="0"/>
              <a:t>PBA</a:t>
            </a:r>
            <a:r>
              <a:rPr lang="zh-CN" altLang="en-US" dirty="0"/>
              <a:t>直接对应不会更改。但是</a:t>
            </a:r>
            <a:r>
              <a:rPr lang="en-US" altLang="zh-CN" dirty="0"/>
              <a:t>SSD</a:t>
            </a:r>
            <a:r>
              <a:rPr lang="zh-CN" altLang="en-US" dirty="0"/>
              <a:t>时代，由于</a:t>
            </a:r>
            <a:r>
              <a:rPr lang="en-US" altLang="zh-CN" dirty="0"/>
              <a:t>NAND</a:t>
            </a:r>
            <a:r>
              <a:rPr lang="zh-CN" altLang="en-US" dirty="0"/>
              <a:t>特性，</a:t>
            </a:r>
            <a:r>
              <a:rPr lang="en-US" altLang="zh-CN" dirty="0"/>
              <a:t>LBA</a:t>
            </a:r>
            <a:r>
              <a:rPr lang="zh-CN" altLang="en-US" dirty="0"/>
              <a:t>所对应的</a:t>
            </a:r>
            <a:r>
              <a:rPr lang="en-US" altLang="zh-CN" dirty="0"/>
              <a:t>PBA</a:t>
            </a:r>
            <a:r>
              <a:rPr lang="zh-CN" altLang="en-US" dirty="0"/>
              <a:t>映射关系是不断修改着的。为了向前兼容，</a:t>
            </a:r>
            <a:r>
              <a:rPr lang="en-US" altLang="zh-CN" dirty="0"/>
              <a:t>LBA</a:t>
            </a:r>
            <a:r>
              <a:rPr lang="zh-CN" altLang="en-US" dirty="0"/>
              <a:t>是以</a:t>
            </a:r>
            <a:r>
              <a:rPr lang="en-US" altLang="zh-CN" dirty="0"/>
              <a:t>sector(512B)</a:t>
            </a:r>
            <a:r>
              <a:rPr lang="zh-CN" altLang="en-US" dirty="0"/>
              <a:t>为单位顺序排列，</a:t>
            </a:r>
            <a:r>
              <a:rPr lang="en-US" altLang="zh-CN" dirty="0"/>
              <a:t>LBA</a:t>
            </a:r>
            <a:r>
              <a:rPr lang="zh-CN" altLang="en-US" dirty="0"/>
              <a:t>不能直接映射到</a:t>
            </a:r>
            <a:r>
              <a:rPr lang="en-US" altLang="zh-CN" dirty="0"/>
              <a:t>PBA</a:t>
            </a:r>
            <a:r>
              <a:rPr lang="zh-CN" altLang="en-US" dirty="0"/>
              <a:t>，需要通过中间的转换</a:t>
            </a:r>
            <a:r>
              <a:rPr lang="en-US" altLang="zh-CN" dirty="0"/>
              <a:t>HA&lt;-&gt;FA</a:t>
            </a:r>
            <a:r>
              <a:rPr lang="zh-CN" altLang="en-US" dirty="0"/>
              <a:t>找到</a:t>
            </a:r>
            <a:r>
              <a:rPr lang="en-US" altLang="zh-CN" dirty="0"/>
              <a:t>PBA</a:t>
            </a:r>
            <a:r>
              <a:rPr lang="zh-CN" altLang="en-US" dirty="0"/>
              <a:t>。</a:t>
            </a:r>
            <a:r>
              <a:rPr lang="en-US" altLang="zh-CN" dirty="0"/>
              <a:t>LBA</a:t>
            </a:r>
            <a:r>
              <a:rPr lang="zh-CN" altLang="en-US" dirty="0"/>
              <a:t>计算出</a:t>
            </a:r>
            <a:r>
              <a:rPr lang="en-US" altLang="zh-CN" dirty="0"/>
              <a:t>HA</a:t>
            </a:r>
            <a:r>
              <a:rPr lang="zh-CN" altLang="en-US" dirty="0"/>
              <a:t>，</a:t>
            </a:r>
            <a:r>
              <a:rPr lang="en-US" altLang="zh-CN" dirty="0"/>
              <a:t>HA</a:t>
            </a:r>
            <a:r>
              <a:rPr lang="zh-CN" altLang="en-US" dirty="0"/>
              <a:t>根据映射表找到</a:t>
            </a:r>
            <a:r>
              <a:rPr lang="en-US" altLang="zh-CN" dirty="0"/>
              <a:t>FA</a:t>
            </a:r>
            <a:r>
              <a:rPr lang="zh-CN" altLang="en-US" dirty="0"/>
              <a:t>，</a:t>
            </a:r>
            <a:r>
              <a:rPr lang="en-US" altLang="zh-CN" dirty="0"/>
              <a:t>FA</a:t>
            </a:r>
            <a:r>
              <a:rPr lang="zh-CN" altLang="en-US" dirty="0"/>
              <a:t>根据位置计算出</a:t>
            </a:r>
            <a:r>
              <a:rPr lang="en-US" altLang="zh-CN" dirty="0"/>
              <a:t>PBA</a:t>
            </a:r>
            <a:r>
              <a:rPr lang="zh-CN" altLang="en-US" dirty="0"/>
              <a:t>。</a:t>
            </a:r>
            <a:r>
              <a:rPr lang="en-US" altLang="zh-CN" dirty="0"/>
              <a:t>LBA </a:t>
            </a:r>
            <a:r>
              <a:rPr lang="en-US" altLang="zh-CN" dirty="0" err="1"/>
              <a:t>Addr</a:t>
            </a:r>
            <a:r>
              <a:rPr lang="zh-CN" altLang="en-US" dirty="0"/>
              <a:t>，这里根据 容量</a:t>
            </a:r>
            <a:r>
              <a:rPr lang="en-US" altLang="zh-CN" dirty="0"/>
              <a:t>/512B </a:t>
            </a:r>
            <a:r>
              <a:rPr lang="zh-CN" altLang="en-US" dirty="0"/>
              <a:t>计算出</a:t>
            </a:r>
            <a:r>
              <a:rPr lang="en-US" altLang="zh-CN" dirty="0"/>
              <a:t>sector</a:t>
            </a:r>
            <a:r>
              <a:rPr lang="zh-CN" altLang="en-US" dirty="0"/>
              <a:t>数量。按顺序依次是</a:t>
            </a:r>
            <a:r>
              <a:rPr lang="en-US" altLang="zh-CN" dirty="0"/>
              <a:t>0 ~n-1</a:t>
            </a:r>
            <a:r>
              <a:rPr lang="zh-CN" altLang="en-US" dirty="0"/>
              <a:t>，每</a:t>
            </a:r>
            <a:r>
              <a:rPr lang="en-US" altLang="zh-CN" dirty="0"/>
              <a:t>8</a:t>
            </a:r>
            <a:r>
              <a:rPr lang="zh-CN" altLang="en-US" dirty="0"/>
              <a:t>个</a:t>
            </a:r>
            <a:r>
              <a:rPr lang="en-US" altLang="zh-CN" dirty="0"/>
              <a:t>(4k)</a:t>
            </a:r>
            <a:r>
              <a:rPr lang="zh-CN" altLang="en-US" dirty="0"/>
              <a:t>捆一起依次计算</a:t>
            </a:r>
            <a:r>
              <a:rPr lang="en-US" altLang="zh-CN" dirty="0"/>
              <a:t>HA</a:t>
            </a:r>
            <a:r>
              <a:rPr lang="zh-CN" altLang="en-US" dirty="0"/>
              <a:t>位置。</a:t>
            </a:r>
            <a:r>
              <a:rPr lang="en-US" altLang="zh-CN" dirty="0"/>
              <a:t>HA(Host </a:t>
            </a:r>
            <a:r>
              <a:rPr lang="en-US" altLang="zh-CN" dirty="0" err="1"/>
              <a:t>Addr</a:t>
            </a:r>
            <a:r>
              <a:rPr lang="en-US" altLang="zh-CN" dirty="0"/>
              <a:t>)</a:t>
            </a:r>
            <a:r>
              <a:rPr lang="zh-CN" altLang="en-US" dirty="0"/>
              <a:t>，</a:t>
            </a:r>
            <a:r>
              <a:rPr lang="en-US" altLang="zh-CN" dirty="0"/>
              <a:t>4Bytes </a:t>
            </a:r>
            <a:r>
              <a:rPr lang="en-US" altLang="zh-CN" dirty="0" err="1"/>
              <a:t>hpage</a:t>
            </a:r>
            <a:r>
              <a:rPr lang="zh-CN" altLang="en-US" dirty="0"/>
              <a:t>。这里我画的比较简单，实际上</a:t>
            </a:r>
            <a:r>
              <a:rPr lang="en-US" altLang="zh-CN" dirty="0" err="1"/>
              <a:t>hpage</a:t>
            </a:r>
            <a:r>
              <a:rPr lang="zh-CN" altLang="en-US" dirty="0"/>
              <a:t>有按照行列规律分为</a:t>
            </a:r>
            <a:r>
              <a:rPr lang="en-US" altLang="zh-CN" dirty="0" err="1"/>
              <a:t>segmt</a:t>
            </a:r>
            <a:r>
              <a:rPr lang="zh-CN" altLang="en-US" dirty="0"/>
              <a:t>和</a:t>
            </a:r>
            <a:r>
              <a:rPr lang="en-US" altLang="zh-CN" dirty="0"/>
              <a:t>block</a:t>
            </a:r>
            <a:r>
              <a:rPr lang="zh-CN" altLang="en-US" dirty="0"/>
              <a:t>。</a:t>
            </a:r>
            <a:r>
              <a:rPr lang="en-US" altLang="zh-CN" dirty="0"/>
              <a:t>FA(Flash </a:t>
            </a:r>
            <a:r>
              <a:rPr lang="en-US" altLang="zh-CN" dirty="0" err="1"/>
              <a:t>Addr</a:t>
            </a:r>
            <a:r>
              <a:rPr lang="en-US" altLang="zh-CN" dirty="0"/>
              <a:t>)</a:t>
            </a:r>
            <a:r>
              <a:rPr lang="zh-CN" altLang="en-US" dirty="0"/>
              <a:t>，</a:t>
            </a:r>
            <a:r>
              <a:rPr lang="en-US" altLang="zh-CN" dirty="0"/>
              <a:t>4Bytes</a:t>
            </a:r>
            <a:r>
              <a:rPr lang="zh-CN" altLang="en-US" dirty="0"/>
              <a:t>。根据容量不同</a:t>
            </a:r>
            <a:r>
              <a:rPr lang="en-US" altLang="zh-CN" dirty="0"/>
              <a:t>CH/CE/Plane/block/page</a:t>
            </a:r>
            <a:r>
              <a:rPr lang="zh-CN" altLang="en-US" dirty="0"/>
              <a:t>个数不同在</a:t>
            </a:r>
            <a:r>
              <a:rPr lang="en-US" altLang="zh-CN" dirty="0"/>
              <a:t>4Byte</a:t>
            </a:r>
            <a:r>
              <a:rPr lang="zh-CN" altLang="en-US" dirty="0"/>
              <a:t>中的位置分布也可能不一样。比如</a:t>
            </a:r>
            <a:r>
              <a:rPr lang="en-US" altLang="zh-CN" dirty="0"/>
              <a:t>CH 4</a:t>
            </a:r>
            <a:r>
              <a:rPr lang="zh-CN" altLang="en-US" dirty="0"/>
              <a:t>个只需要</a:t>
            </a:r>
            <a:r>
              <a:rPr lang="en-US" altLang="zh-CN" dirty="0"/>
              <a:t>2</a:t>
            </a:r>
            <a:r>
              <a:rPr lang="zh-CN" altLang="en-US" dirty="0"/>
              <a:t>个</a:t>
            </a:r>
            <a:r>
              <a:rPr lang="en-US" altLang="zh-CN" dirty="0"/>
              <a:t>bit</a:t>
            </a:r>
            <a:r>
              <a:rPr lang="zh-CN" altLang="en-US" dirty="0"/>
              <a:t>，</a:t>
            </a:r>
            <a:r>
              <a:rPr lang="en-US" altLang="zh-CN" dirty="0"/>
              <a:t>8 channel</a:t>
            </a:r>
            <a:r>
              <a:rPr lang="zh-CN" altLang="en-US" dirty="0"/>
              <a:t>就需要</a:t>
            </a:r>
            <a:r>
              <a:rPr lang="en-US" altLang="zh-CN" dirty="0"/>
              <a:t>3</a:t>
            </a:r>
            <a:r>
              <a:rPr lang="zh-CN" altLang="en-US" dirty="0"/>
              <a:t>个</a:t>
            </a:r>
            <a:r>
              <a:rPr lang="en-US" altLang="zh-CN" dirty="0"/>
              <a:t>bit</a:t>
            </a:r>
            <a:r>
              <a:rPr lang="zh-CN" altLang="en-US" dirty="0"/>
              <a:t>，</a:t>
            </a:r>
            <a:r>
              <a:rPr lang="en-US" altLang="zh-CN" dirty="0"/>
              <a:t>16channel</a:t>
            </a:r>
            <a:r>
              <a:rPr lang="zh-CN" altLang="en-US" dirty="0"/>
              <a:t>要</a:t>
            </a:r>
            <a:r>
              <a:rPr lang="en-US" altLang="zh-CN" dirty="0"/>
              <a:t>4</a:t>
            </a:r>
            <a:r>
              <a:rPr lang="zh-CN" altLang="en-US" dirty="0"/>
              <a:t>个</a:t>
            </a:r>
            <a:r>
              <a:rPr lang="en-US" altLang="zh-CN" dirty="0"/>
              <a:t>bit</a:t>
            </a:r>
            <a:r>
              <a:rPr lang="zh-CN" altLang="en-US" dirty="0"/>
              <a:t>。</a:t>
            </a:r>
            <a:r>
              <a:rPr lang="en-US" altLang="zh-CN" dirty="0"/>
              <a:t>PBA </a:t>
            </a:r>
            <a:r>
              <a:rPr lang="en-US" altLang="zh-CN" dirty="0" err="1"/>
              <a:t>Addr</a:t>
            </a:r>
            <a:r>
              <a:rPr lang="zh-CN" altLang="en-US" dirty="0"/>
              <a:t>，就是</a:t>
            </a:r>
            <a:r>
              <a:rPr lang="en-US" altLang="zh-CN" dirty="0"/>
              <a:t>FA</a:t>
            </a:r>
            <a:r>
              <a:rPr lang="zh-CN" altLang="en-US" dirty="0"/>
              <a:t>中的值表示的真实地址。</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A56AF39-C1A6-6B4B-9772-4852BAD4079A}" type="slidenum">
              <a:rPr lang="en-US" altLang="zh-CN" smtClean="0"/>
              <a:pPr>
                <a:defRPr/>
              </a:pPr>
              <a:t>92</a:t>
            </a:fld>
            <a:endParaRPr lang="en-US" altLang="zh-CN"/>
          </a:p>
        </p:txBody>
      </p:sp>
    </p:spTree>
    <p:extLst>
      <p:ext uri="{BB962C8B-B14F-4D97-AF65-F5344CB8AC3E}">
        <p14:creationId xmlns:p14="http://schemas.microsoft.com/office/powerpoint/2010/main" val="310368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a:ln/>
        </p:spPr>
      </p:sp>
      <p:sp>
        <p:nvSpPr>
          <p:cNvPr id="2765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kumimoji="1" lang="zh-CN" altLang="en-US">
              <a:ea typeface="MS PGothic" charset="-128"/>
            </a:endParaRPr>
          </a:p>
        </p:txBody>
      </p:sp>
      <p:sp>
        <p:nvSpPr>
          <p:cNvPr id="27651"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charset="0"/>
                <a:ea typeface="MS PGothic" charset="-128"/>
              </a:defRPr>
            </a:lvl1pPr>
            <a:lvl2pPr defTabSz="930275">
              <a:defRPr>
                <a:solidFill>
                  <a:schemeClr val="tx1"/>
                </a:solidFill>
                <a:latin typeface="Verdana" charset="0"/>
                <a:ea typeface="MS PGothic" charset="-128"/>
              </a:defRPr>
            </a:lvl2pPr>
            <a:lvl3pPr defTabSz="930275">
              <a:defRPr>
                <a:solidFill>
                  <a:schemeClr val="tx1"/>
                </a:solidFill>
                <a:latin typeface="Verdana" charset="0"/>
                <a:ea typeface="MS PGothic" charset="-128"/>
              </a:defRPr>
            </a:lvl3pPr>
            <a:lvl4pPr defTabSz="930275">
              <a:defRPr>
                <a:solidFill>
                  <a:schemeClr val="tx1"/>
                </a:solidFill>
                <a:latin typeface="Verdana" charset="0"/>
                <a:ea typeface="MS PGothic" charset="-128"/>
              </a:defRPr>
            </a:lvl4pPr>
            <a:lvl5pPr defTabSz="930275">
              <a:defRPr>
                <a:solidFill>
                  <a:schemeClr val="tx1"/>
                </a:solidFill>
                <a:latin typeface="Verdana" charset="0"/>
                <a:ea typeface="MS PGothic" charset="-128"/>
              </a:defRPr>
            </a:lvl5pPr>
            <a:lvl6pPr marL="3068638" indent="-782638" defTabSz="930275" eaLnBrk="0" fontAlgn="base" hangingPunct="0">
              <a:spcBef>
                <a:spcPct val="0"/>
              </a:spcBef>
              <a:spcAft>
                <a:spcPct val="0"/>
              </a:spcAft>
              <a:defRPr>
                <a:solidFill>
                  <a:schemeClr val="tx1"/>
                </a:solidFill>
                <a:latin typeface="Verdana" charset="0"/>
                <a:ea typeface="MS PGothic" charset="-128"/>
              </a:defRPr>
            </a:lvl6pPr>
            <a:lvl7pPr marL="3525838" indent="-782638" defTabSz="930275" eaLnBrk="0" fontAlgn="base" hangingPunct="0">
              <a:spcBef>
                <a:spcPct val="0"/>
              </a:spcBef>
              <a:spcAft>
                <a:spcPct val="0"/>
              </a:spcAft>
              <a:defRPr>
                <a:solidFill>
                  <a:schemeClr val="tx1"/>
                </a:solidFill>
                <a:latin typeface="Verdana" charset="0"/>
                <a:ea typeface="MS PGothic" charset="-128"/>
              </a:defRPr>
            </a:lvl7pPr>
            <a:lvl8pPr marL="3983038" indent="-782638" defTabSz="930275" eaLnBrk="0" fontAlgn="base" hangingPunct="0">
              <a:spcBef>
                <a:spcPct val="0"/>
              </a:spcBef>
              <a:spcAft>
                <a:spcPct val="0"/>
              </a:spcAft>
              <a:defRPr>
                <a:solidFill>
                  <a:schemeClr val="tx1"/>
                </a:solidFill>
                <a:latin typeface="Verdana" charset="0"/>
                <a:ea typeface="MS PGothic" charset="-128"/>
              </a:defRPr>
            </a:lvl8pPr>
            <a:lvl9pPr marL="4440238" indent="-782638" defTabSz="930275" eaLnBrk="0" fontAlgn="base" hangingPunct="0">
              <a:spcBef>
                <a:spcPct val="0"/>
              </a:spcBef>
              <a:spcAft>
                <a:spcPct val="0"/>
              </a:spcAft>
              <a:defRPr>
                <a:solidFill>
                  <a:schemeClr val="tx1"/>
                </a:solidFill>
                <a:latin typeface="Verdana" charset="0"/>
                <a:ea typeface="MS PGothic" charset="-128"/>
              </a:defRPr>
            </a:lvl9pPr>
          </a:lstStyle>
          <a:p>
            <a:fld id="{3EA07E2F-9423-FF41-94CD-004BEBB43EB9}" type="slidenum">
              <a:rPr lang="en-US" altLang="zh-CN">
                <a:latin typeface="Times New Roman" charset="0"/>
              </a:rPr>
              <a:pPr/>
              <a:t>13</a:t>
            </a:fld>
            <a:endParaRPr lang="en-US" altLang="zh-CN">
              <a:latin typeface="Times New Roman" charset="0"/>
            </a:endParaRPr>
          </a:p>
        </p:txBody>
      </p:sp>
    </p:spTree>
    <p:extLst>
      <p:ext uri="{BB962C8B-B14F-4D97-AF65-F5344CB8AC3E}">
        <p14:creationId xmlns:p14="http://schemas.microsoft.com/office/powerpoint/2010/main" val="1330876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98450" y="3948113"/>
            <a:ext cx="12915900" cy="268287"/>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grpSp>
      <p:sp>
        <p:nvSpPr>
          <p:cNvPr id="297986"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806166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22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20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8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083470" y="3875618"/>
            <a:ext cx="11658600" cy="2000249"/>
          </a:xfrm>
        </p:spPr>
        <p:txBody>
          <a:bodyPr anchor="b"/>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a:t>Click to edit Master text styles</a:t>
            </a:r>
          </a:p>
        </p:txBody>
      </p:sp>
    </p:spTree>
    <p:extLst>
      <p:ext uri="{BB962C8B-B14F-4D97-AF65-F5344CB8AC3E}">
        <p14:creationId xmlns:p14="http://schemas.microsoft.com/office/powerpoint/2010/main" val="26402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96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961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656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67538" y="2046817"/>
            <a:ext cx="6062663"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967538"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5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135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780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64067"/>
            <a:ext cx="4512470" cy="1549400"/>
          </a:xfrm>
        </p:spPr>
        <p:txBody>
          <a:bodyPr/>
          <a:lstStyle>
            <a:lvl1pPr algn="l">
              <a:defRPr sz="2900" b="1"/>
            </a:lvl1pPr>
          </a:lstStyle>
          <a:p>
            <a:r>
              <a:rPr lang="en-US"/>
              <a:t>Click to edit Master title style</a:t>
            </a:r>
          </a:p>
        </p:txBody>
      </p:sp>
      <p:sp>
        <p:nvSpPr>
          <p:cNvPr id="3" name="Content Placeholder 2"/>
          <p:cNvSpPr>
            <a:spLocks noGrp="1"/>
          </p:cNvSpPr>
          <p:nvPr>
            <p:ph idx="1"/>
          </p:nvPr>
        </p:nvSpPr>
        <p:spPr>
          <a:xfrm>
            <a:off x="5362575" y="36406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1" y="1913467"/>
            <a:ext cx="4512470" cy="6254751"/>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extLst>
      <p:ext uri="{BB962C8B-B14F-4D97-AF65-F5344CB8AC3E}">
        <p14:creationId xmlns:p14="http://schemas.microsoft.com/office/powerpoint/2010/main" val="193973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0"/>
            <a:ext cx="8229600" cy="755651"/>
          </a:xfrm>
        </p:spPr>
        <p:txBody>
          <a:bodyPr/>
          <a:lstStyle>
            <a:lvl1pPr algn="l">
              <a:defRPr sz="2900" b="1"/>
            </a:lvl1pPr>
          </a:lstStyle>
          <a:p>
            <a:r>
              <a:rPr lang="en-US"/>
              <a:t>Click to edit Master title style</a:t>
            </a:r>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US" noProof="0"/>
          </a:p>
        </p:txBody>
      </p:sp>
      <p:sp>
        <p:nvSpPr>
          <p:cNvPr id="4" name="Text Placeholder 3"/>
          <p:cNvSpPr>
            <a:spLocks noGrp="1"/>
          </p:cNvSpPr>
          <p:nvPr>
            <p:ph type="body" sz="half" idx="2"/>
          </p:nvPr>
        </p:nvSpPr>
        <p:spPr>
          <a:xfrm>
            <a:off x="2688432" y="7156451"/>
            <a:ext cx="8229600" cy="1073149"/>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extLst>
      <p:ext uri="{BB962C8B-B14F-4D97-AF65-F5344CB8AC3E}">
        <p14:creationId xmlns:p14="http://schemas.microsoft.com/office/powerpoint/2010/main" val="102831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30622" tIns="65311" rIns="130622" bIns="65311"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30622" tIns="65311" rIns="130622" bIns="65311"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ChangeArrowheads="1"/>
          </p:cNvSpPr>
          <p:nvPr/>
        </p:nvSpPr>
        <p:spPr bwMode="auto">
          <a:xfrm>
            <a:off x="0" y="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3400">
              <a:latin typeface="Times New Roman" charset="0"/>
            </a:endParaRPr>
          </a:p>
        </p:txBody>
      </p:sp>
      <p:sp>
        <p:nvSpPr>
          <p:cNvPr id="1030" name="Line 6"/>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622" tIns="65311" rIns="130622" bIns="65311"/>
          <a:lstStyle/>
          <a:p>
            <a:endParaRPr lang="zh-CN" altLang="en-US"/>
          </a:p>
        </p:txBody>
      </p:sp>
      <p:sp>
        <p:nvSpPr>
          <p:cNvPr id="1031" name="Rectangle 7"/>
          <p:cNvSpPr>
            <a:spLocks noChangeArrowheads="1"/>
          </p:cNvSpPr>
          <p:nvPr/>
        </p:nvSpPr>
        <p:spPr bwMode="auto">
          <a:xfrm>
            <a:off x="0" y="3048000"/>
            <a:ext cx="342900" cy="3048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3400">
              <a:latin typeface="Times New Roman" charset="0"/>
            </a:endParaRPr>
          </a:p>
        </p:txBody>
      </p:sp>
      <p:sp>
        <p:nvSpPr>
          <p:cNvPr id="1032" name="Rectangle 8"/>
          <p:cNvSpPr>
            <a:spLocks noChangeArrowheads="1"/>
          </p:cNvSpPr>
          <p:nvPr/>
        </p:nvSpPr>
        <p:spPr bwMode="auto">
          <a:xfrm>
            <a:off x="0" y="6096000"/>
            <a:ext cx="342900" cy="3048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3400">
              <a:latin typeface="Times New Roman" charset="0"/>
            </a:endParaRPr>
          </a:p>
        </p:txBody>
      </p:sp>
      <p:sp>
        <p:nvSpPr>
          <p:cNvPr id="296969" name="Text Box 9"/>
          <p:cNvSpPr txBox="1">
            <a:spLocks noChangeArrowheads="1"/>
          </p:cNvSpPr>
          <p:nvPr/>
        </p:nvSpPr>
        <p:spPr bwMode="auto">
          <a:xfrm>
            <a:off x="6354763" y="8818563"/>
            <a:ext cx="730250" cy="347662"/>
          </a:xfrm>
          <a:prstGeom prst="rect">
            <a:avLst/>
          </a:prstGeom>
          <a:noFill/>
          <a:ln w="9525">
            <a:noFill/>
            <a:miter lim="800000"/>
            <a:headEnd/>
            <a:tailEnd/>
          </a:ln>
          <a:effectLst/>
        </p:spPr>
        <p:txBody>
          <a:bodyPr wrap="none" lIns="130622" tIns="65311" rIns="130622" bIns="65311">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zh-CN" sz="1400" b="1">
                <a:solidFill>
                  <a:srgbClr val="006699"/>
                </a:solidFill>
                <a:latin typeface="Helvetica" charset="0"/>
              </a:rPr>
              <a:t>10.</a:t>
            </a:r>
            <a:fld id="{9C6B8442-46E9-444D-88AF-6E5159ADE1B4}" type="slidenum">
              <a:rPr lang="en-US" altLang="zh-CN" sz="1400" b="1" smtClean="0">
                <a:solidFill>
                  <a:srgbClr val="006699"/>
                </a:solidFill>
                <a:latin typeface="Helvetica" charset="0"/>
              </a:rPr>
              <a:pPr algn="ctr">
                <a:spcBef>
                  <a:spcPct val="50000"/>
                </a:spcBef>
                <a:defRPr/>
              </a:pPr>
              <a:t>‹#›</a:t>
            </a:fld>
            <a:endParaRPr lang="en-US" altLang="zh-CN" sz="1400" b="1">
              <a:solidFill>
                <a:srgbClr val="006699"/>
              </a:solidFill>
              <a:latin typeface="Helvetica" charset="0"/>
            </a:endParaRPr>
          </a:p>
        </p:txBody>
      </p:sp>
    </p:spTree>
  </p:cSld>
  <p:clrMap bg1="lt1" tx1="dk1" bg2="lt2" tx2="dk2" accent1="accent1" accent2="accent2" accent3="accent3" accent4="accent4" accent5="accent5" accent6="accent6" hlink="hlink" folHlink="folHlink"/>
  <p:sldLayoutIdLst>
    <p:sldLayoutId id="2147484024"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xStyles>
    <p:titleStyle>
      <a:lvl1pPr algn="ctr" rtl="0" eaLnBrk="0" fontAlgn="base" hangingPunct="0">
        <a:spcBef>
          <a:spcPct val="0"/>
        </a:spcBef>
        <a:spcAft>
          <a:spcPct val="0"/>
        </a:spcAft>
        <a:defRPr sz="46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46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46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46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4600" b="1">
          <a:solidFill>
            <a:srgbClr val="006699"/>
          </a:solidFill>
          <a:latin typeface="Arial" charset="0"/>
          <a:ea typeface="MS PGothic" pitchFamily="34" charset="-128"/>
          <a:cs typeface="MS PGothic" panose="020B0600070205080204" pitchFamily="34" charset="-128"/>
        </a:defRPr>
      </a:lvl5pPr>
      <a:lvl6pPr marL="653110" algn="ctr" rtl="0" fontAlgn="base">
        <a:spcBef>
          <a:spcPct val="0"/>
        </a:spcBef>
        <a:spcAft>
          <a:spcPct val="0"/>
        </a:spcAft>
        <a:defRPr sz="4600" b="1">
          <a:solidFill>
            <a:srgbClr val="006699"/>
          </a:solidFill>
          <a:latin typeface="Arial" charset="0"/>
        </a:defRPr>
      </a:lvl6pPr>
      <a:lvl7pPr marL="1306220" algn="ctr" rtl="0" fontAlgn="base">
        <a:spcBef>
          <a:spcPct val="0"/>
        </a:spcBef>
        <a:spcAft>
          <a:spcPct val="0"/>
        </a:spcAft>
        <a:defRPr sz="4600" b="1">
          <a:solidFill>
            <a:srgbClr val="006699"/>
          </a:solidFill>
          <a:latin typeface="Arial" charset="0"/>
        </a:defRPr>
      </a:lvl7pPr>
      <a:lvl8pPr marL="1959331" algn="ctr" rtl="0" fontAlgn="base">
        <a:spcBef>
          <a:spcPct val="0"/>
        </a:spcBef>
        <a:spcAft>
          <a:spcPct val="0"/>
        </a:spcAft>
        <a:defRPr sz="4600" b="1">
          <a:solidFill>
            <a:srgbClr val="006699"/>
          </a:solidFill>
          <a:latin typeface="Arial" charset="0"/>
        </a:defRPr>
      </a:lvl8pPr>
      <a:lvl9pPr marL="2612441" algn="ctr" rtl="0" fontAlgn="base">
        <a:spcBef>
          <a:spcPct val="0"/>
        </a:spcBef>
        <a:spcAft>
          <a:spcPct val="0"/>
        </a:spcAft>
        <a:defRPr sz="4600" b="1">
          <a:solidFill>
            <a:srgbClr val="006699"/>
          </a:solidFill>
          <a:latin typeface="Arial" charset="0"/>
        </a:defRPr>
      </a:lvl9pPr>
    </p:titleStyle>
    <p:bodyStyle>
      <a:lvl1pPr marL="488950" indent="-48895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MS PGothic" panose="020B0600070205080204" pitchFamily="34" charset="-128"/>
        </a:defRPr>
      </a:lvl1pPr>
      <a:lvl2pPr marL="1060450" indent="-407988"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p:nvPr>
        </p:nvSpPr>
        <p:spPr>
          <a:xfrm>
            <a:off x="-527467" y="532150"/>
            <a:ext cx="14770933" cy="2836863"/>
          </a:xfrm>
        </p:spPr>
        <p:txBody>
          <a:bodyPr/>
          <a:lstStyle/>
          <a:p>
            <a:pPr eaLnBrk="1" hangingPunct="1"/>
            <a:r>
              <a:rPr lang="en-US" altLang="zh-CN" dirty="0">
                <a:ea typeface="MS PGothic" charset="-128"/>
              </a:rPr>
              <a:t>Chapter 12:  Mass-Storage Systems</a:t>
            </a:r>
          </a:p>
        </p:txBody>
      </p:sp>
      <p:sp>
        <p:nvSpPr>
          <p:cNvPr id="4098" name="文本框 2"/>
          <p:cNvSpPr txBox="1">
            <a:spLocks noChangeArrowheads="1"/>
          </p:cNvSpPr>
          <p:nvPr/>
        </p:nvSpPr>
        <p:spPr bwMode="auto">
          <a:xfrm>
            <a:off x="5963743" y="5993854"/>
            <a:ext cx="415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sz="3200" b="1" dirty="0">
                <a:latin typeface="Verdana" charset="0"/>
              </a:rPr>
              <a:t>May, 2024</a:t>
            </a:r>
            <a:endParaRPr lang="zh-CN" altLang="en-US" sz="3200" b="1" dirty="0">
              <a:latin typeface="Verdana"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p:txBody>
          <a:bodyPr/>
          <a:lstStyle/>
          <a:p>
            <a:r>
              <a:rPr kumimoji="1" lang="en-US" altLang="zh-CN">
                <a:ea typeface="MS PGothic" charset="-128"/>
              </a:rPr>
              <a:t>Rotational Speed</a:t>
            </a:r>
            <a:endParaRPr kumimoji="1" lang="zh-CN" altLang="en-US">
              <a:ea typeface="MS PGothic" charset="-128"/>
            </a:endParaRPr>
          </a:p>
        </p:txBody>
      </p:sp>
      <p:pic>
        <p:nvPicPr>
          <p:cNvPr id="2253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25106" y="1742086"/>
            <a:ext cx="5665787" cy="646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F54293A-157D-7085-F0A1-3A93E12B1DBA}"/>
              </a:ext>
            </a:extLst>
          </p:cNvPr>
          <p:cNvSpPr txBox="1"/>
          <p:nvPr/>
        </p:nvSpPr>
        <p:spPr>
          <a:xfrm>
            <a:off x="1242391" y="3095247"/>
            <a:ext cx="3299791" cy="523220"/>
          </a:xfrm>
          <a:prstGeom prst="rect">
            <a:avLst/>
          </a:prstGeom>
          <a:noFill/>
        </p:spPr>
        <p:txBody>
          <a:bodyPr wrap="square">
            <a:spAutoFit/>
          </a:bodyPr>
          <a:lstStyle/>
          <a:p>
            <a:r>
              <a:rPr lang="en-US" altLang="zh-CN" sz="2800" dirty="0"/>
              <a:t>RPM</a:t>
            </a:r>
            <a:r>
              <a:rPr lang="zh-CN" altLang="en-US" sz="2800" dirty="0"/>
              <a:t>：每分钟转数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noChangeArrowheads="1"/>
          </p:cNvSpPr>
          <p:nvPr>
            <p:ph type="title"/>
          </p:nvPr>
        </p:nvSpPr>
        <p:spPr/>
        <p:txBody>
          <a:bodyPr/>
          <a:lstStyle/>
          <a:p>
            <a:br>
              <a:rPr kumimoji="1" lang="en-US" altLang="zh-CN" dirty="0">
                <a:ea typeface="MS PGothic" charset="-128"/>
              </a:rPr>
            </a:br>
            <a:r>
              <a:rPr kumimoji="1" lang="en-US" altLang="zh-CN" dirty="0">
                <a:ea typeface="MS PGothic" charset="-128"/>
              </a:rPr>
              <a:t>Seek Time</a:t>
            </a:r>
            <a:r>
              <a:rPr kumimoji="1" lang="zh-CN" altLang="en-US" dirty="0">
                <a:ea typeface="MS PGothic" charset="-128"/>
              </a:rPr>
              <a:t>（寻道时间）</a:t>
            </a:r>
          </a:p>
        </p:txBody>
      </p:sp>
      <p:pic>
        <p:nvPicPr>
          <p:cNvPr id="23554"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6675" y="3227388"/>
            <a:ext cx="11042650" cy="5216525"/>
          </a:xfrm>
        </p:spPr>
      </p:pic>
      <p:sp>
        <p:nvSpPr>
          <p:cNvPr id="23555" name="内容占位符 2"/>
          <p:cNvSpPr txBox="1">
            <a:spLocks/>
          </p:cNvSpPr>
          <p:nvPr/>
        </p:nvSpPr>
        <p:spPr bwMode="auto">
          <a:xfrm>
            <a:off x="969832" y="1412303"/>
            <a:ext cx="123444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marL="488950" indent="-488950">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1060450" indent="-407988">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550988" indent="-325438">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2039938" indent="-325438">
              <a:spcBef>
                <a:spcPct val="35000"/>
              </a:spcBef>
              <a:buClr>
                <a:schemeClr val="hlink"/>
              </a:buClr>
              <a:buSzPct val="75000"/>
              <a:buChar char="–"/>
              <a:defRPr kumimoji="1">
                <a:solidFill>
                  <a:schemeClr val="tx1"/>
                </a:solidFill>
                <a:latin typeface="Helvetica" charset="0"/>
                <a:ea typeface="MS PGothic" charset="-128"/>
              </a:defRPr>
            </a:lvl4pPr>
            <a:lvl5pPr marL="2530475" indent="-325438">
              <a:spcBef>
                <a:spcPct val="35000"/>
              </a:spcBef>
              <a:buClr>
                <a:srgbClr val="FF0066"/>
              </a:buClr>
              <a:buSzPct val="75000"/>
              <a:buChar char="»"/>
              <a:defRPr kumimoji="1">
                <a:solidFill>
                  <a:schemeClr val="tx1"/>
                </a:solidFill>
                <a:latin typeface="Helvetica" charset="0"/>
                <a:ea typeface="MS PGothic" charset="-128"/>
              </a:defRPr>
            </a:lvl5pPr>
            <a:lvl6pPr marL="2987675" indent="-325438"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3444875" indent="-325438"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902075" indent="-325438"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4359275" indent="-325438"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r>
              <a:rPr lang="en-US" altLang="zh-CN" sz="3200" b="1" dirty="0">
                <a:solidFill>
                  <a:srgbClr val="3366FF"/>
                </a:solidFill>
                <a:ea typeface="ＭＳ Ｐゴシック" charset="-128"/>
              </a:rPr>
              <a:t>Rotational latency</a:t>
            </a:r>
          </a:p>
          <a:p>
            <a:r>
              <a:rPr lang="en-US" altLang="zh-CN" sz="3200" b="1" dirty="0">
                <a:solidFill>
                  <a:srgbClr val="3366FF"/>
                </a:solidFill>
                <a:ea typeface="ＭＳ Ｐゴシック" charset="-128"/>
                <a:cs typeface="ＭＳ Ｐゴシック" charset="-128"/>
              </a:rPr>
              <a:t>Seek time </a:t>
            </a:r>
            <a:r>
              <a:rPr lang="en-US" altLang="zh-CN" sz="3200" dirty="0">
                <a:ea typeface="ＭＳ Ｐゴシック" charset="-128"/>
                <a:cs typeface="ＭＳ Ｐゴシック" charset="-128"/>
              </a:rPr>
              <a:t>from 3ms to 12ms – 9ms common for desktop drives</a:t>
            </a:r>
          </a:p>
          <a:p>
            <a:endParaRPr lang="zh-CN" altLang="en-US" sz="3200" dirty="0">
              <a:ea typeface="ＭＳ Ｐゴシック" charset="-128"/>
              <a:cs typeface="ＭＳ Ｐゴシック"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1504950" y="369888"/>
            <a:ext cx="11525250" cy="768350"/>
          </a:xfrm>
        </p:spPr>
        <p:txBody>
          <a:bodyPr/>
          <a:lstStyle/>
          <a:p>
            <a:pPr eaLnBrk="1" hangingPunct="1"/>
            <a:r>
              <a:rPr lang="en-US" altLang="zh-CN">
                <a:ea typeface="MS PGothic" charset="-128"/>
              </a:rPr>
              <a:t>Performance of HDD</a:t>
            </a:r>
          </a:p>
        </p:txBody>
      </p:sp>
      <p:sp>
        <p:nvSpPr>
          <p:cNvPr id="24578" name="Rectangle 3"/>
          <p:cNvSpPr>
            <a:spLocks noGrp="1" noChangeArrowheads="1"/>
          </p:cNvSpPr>
          <p:nvPr>
            <p:ph type="body" idx="1"/>
          </p:nvPr>
        </p:nvSpPr>
        <p:spPr>
          <a:xfrm>
            <a:off x="990600" y="1644650"/>
            <a:ext cx="11995150" cy="7027863"/>
          </a:xfrm>
        </p:spPr>
        <p:txBody>
          <a:bodyPr/>
          <a:lstStyle/>
          <a:p>
            <a:r>
              <a:rPr lang="en-US" altLang="zh-CN" sz="3200" b="1" dirty="0">
                <a:solidFill>
                  <a:srgbClr val="3366FF"/>
                </a:solidFill>
                <a:ea typeface="MS PGothic" charset="-128"/>
              </a:rPr>
              <a:t>Random access</a:t>
            </a:r>
            <a:endParaRPr lang="en-US" altLang="zh-CN" sz="2800" dirty="0">
              <a:ea typeface="MS PGothic" charset="-128"/>
            </a:endParaRPr>
          </a:p>
          <a:p>
            <a:pPr lvl="1"/>
            <a:r>
              <a:rPr lang="en-US" altLang="zh-CN" sz="2800" dirty="0">
                <a:ea typeface="MS PGothic" charset="-128"/>
              </a:rPr>
              <a:t>time to move disk arm to desired cylinder (</a:t>
            </a:r>
            <a:r>
              <a:rPr lang="en-US" altLang="zh-CN" sz="2800" b="1" dirty="0">
                <a:solidFill>
                  <a:srgbClr val="3366FF"/>
                </a:solidFill>
                <a:ea typeface="MS PGothic" charset="-128"/>
              </a:rPr>
              <a:t>seek time</a:t>
            </a:r>
            <a:r>
              <a:rPr lang="en-US" altLang="zh-CN" sz="2800" dirty="0">
                <a:ea typeface="MS PGothic" charset="-128"/>
              </a:rPr>
              <a:t>) </a:t>
            </a:r>
          </a:p>
          <a:p>
            <a:pPr lvl="1"/>
            <a:r>
              <a:rPr lang="en-US" altLang="zh-CN" sz="2800" dirty="0">
                <a:ea typeface="MS PGothic" charset="-128"/>
              </a:rPr>
              <a:t>and time for desired sector to rotate under the disk head (</a:t>
            </a:r>
            <a:r>
              <a:rPr lang="en-US" altLang="zh-CN" sz="2800" b="1" dirty="0">
                <a:solidFill>
                  <a:srgbClr val="3366FF"/>
                </a:solidFill>
                <a:ea typeface="MS PGothic" charset="-128"/>
              </a:rPr>
              <a:t>rotational latency</a:t>
            </a:r>
            <a:r>
              <a:rPr lang="en-US" altLang="zh-CN" sz="2800" dirty="0">
                <a:ea typeface="MS PGothic" charset="-128"/>
              </a:rPr>
              <a:t>)</a:t>
            </a:r>
          </a:p>
          <a:p>
            <a:pPr lvl="1"/>
            <a:r>
              <a:rPr lang="en-US" altLang="zh-CN" sz="2800" dirty="0">
                <a:ea typeface="MS PGothic" charset="-128"/>
              </a:rPr>
              <a:t>Random access time = seek time + rotational latency</a:t>
            </a:r>
          </a:p>
          <a:p>
            <a:pPr lvl="1"/>
            <a:r>
              <a:rPr lang="en-US" altLang="zh-CN" sz="2800" dirty="0">
                <a:ea typeface="MS PGothic" charset="-128"/>
              </a:rPr>
              <a:t>IOPS (input/output per second)</a:t>
            </a:r>
          </a:p>
          <a:p>
            <a:pPr lvl="1"/>
            <a:endParaRPr lang="en-US" altLang="zh-CN" sz="2800" dirty="0">
              <a:ea typeface="MS PGothic" charset="-128"/>
            </a:endParaRPr>
          </a:p>
          <a:p>
            <a:r>
              <a:rPr lang="en-US" altLang="zh-CN" sz="3200" b="1" dirty="0">
                <a:solidFill>
                  <a:srgbClr val="3366FF"/>
                </a:solidFill>
                <a:ea typeface="MS PGothic" charset="-128"/>
              </a:rPr>
              <a:t>Sequential access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noChangeArrowheads="1"/>
          </p:cNvSpPr>
          <p:nvPr>
            <p:ph type="title"/>
          </p:nvPr>
        </p:nvSpPr>
        <p:spPr/>
        <p:txBody>
          <a:bodyPr/>
          <a:lstStyle/>
          <a:p>
            <a:r>
              <a:rPr lang="en-US" altLang="zh-CN">
                <a:ea typeface="MS PGothic" charset="-128"/>
              </a:rPr>
              <a:t>Average I/O Time</a:t>
            </a:r>
          </a:p>
        </p:txBody>
      </p:sp>
      <p:sp>
        <p:nvSpPr>
          <p:cNvPr id="26626" name="Content Placeholder 2"/>
          <p:cNvSpPr>
            <a:spLocks noGrp="1" noChangeArrowheads="1"/>
          </p:cNvSpPr>
          <p:nvPr>
            <p:ph idx="1"/>
          </p:nvPr>
        </p:nvSpPr>
        <p:spPr>
          <a:xfrm>
            <a:off x="1095375" y="1357313"/>
            <a:ext cx="12344400" cy="6232525"/>
          </a:xfrm>
        </p:spPr>
        <p:txBody>
          <a:bodyPr/>
          <a:lstStyle/>
          <a:p>
            <a:r>
              <a:rPr lang="en-US" altLang="zh-CN" sz="3200" dirty="0">
                <a:ea typeface="MS PGothic" charset="-128"/>
              </a:rPr>
              <a:t>For example to transfer 128KB data on a 7200 RPM disk with a 5ms average seek time, 100MB/s transfer rate with</a:t>
            </a:r>
          </a:p>
          <a:p>
            <a:pPr lvl="1"/>
            <a:r>
              <a:rPr lang="en-US" altLang="zh-CN" sz="2800" dirty="0">
                <a:solidFill>
                  <a:srgbClr val="3366FF"/>
                </a:solidFill>
                <a:ea typeface="MS PGothic" charset="-128"/>
              </a:rPr>
              <a:t>Average seek time</a:t>
            </a:r>
            <a:r>
              <a:rPr lang="en-US" altLang="zh-CN" sz="2800" dirty="0">
                <a:ea typeface="MS PGothic" charset="-128"/>
              </a:rPr>
              <a:t>: 5ms</a:t>
            </a:r>
          </a:p>
          <a:p>
            <a:pPr lvl="1"/>
            <a:r>
              <a:rPr lang="en-US" altLang="zh-CN" sz="2800" dirty="0">
                <a:solidFill>
                  <a:srgbClr val="3366FF"/>
                </a:solidFill>
                <a:ea typeface="MS PGothic" charset="-128"/>
              </a:rPr>
              <a:t>Average rotational latency</a:t>
            </a:r>
            <a:r>
              <a:rPr lang="en-US" altLang="zh-CN" sz="2800" dirty="0">
                <a:ea typeface="MS PGothic" charset="-128"/>
              </a:rPr>
              <a:t>: 4.17ms</a:t>
            </a:r>
          </a:p>
          <a:p>
            <a:pPr lvl="1"/>
            <a:r>
              <a:rPr lang="en-US" altLang="zh-CN" sz="2800" dirty="0">
                <a:solidFill>
                  <a:srgbClr val="3366FF"/>
                </a:solidFill>
                <a:ea typeface="MS PGothic" charset="-128"/>
              </a:rPr>
              <a:t>Data transfer:  128</a:t>
            </a:r>
            <a:r>
              <a:rPr lang="en-US" altLang="zh-CN" sz="2800" dirty="0">
                <a:ea typeface="MS PGothic" charset="-128"/>
              </a:rPr>
              <a:t>KB / 100MB/s = 1.25ms</a:t>
            </a:r>
          </a:p>
          <a:p>
            <a:pPr lvl="1"/>
            <a:endParaRPr lang="en-US" altLang="zh-CN" sz="2800" dirty="0">
              <a:ea typeface="MS PGothic" charset="-128"/>
            </a:endParaRPr>
          </a:p>
          <a:p>
            <a:r>
              <a:rPr lang="en-US" altLang="zh-CN" sz="3200" b="1" dirty="0">
                <a:solidFill>
                  <a:srgbClr val="FF0000"/>
                </a:solidFill>
                <a:ea typeface="MS PGothic" charset="-128"/>
              </a:rPr>
              <a:t>IO time = data transfer + seek time + rotational latency</a:t>
            </a:r>
          </a:p>
        </p:txBody>
      </p:sp>
      <p:sp>
        <p:nvSpPr>
          <p:cNvPr id="2" name="椭圆 1">
            <a:extLst>
              <a:ext uri="{FF2B5EF4-FFF2-40B4-BE49-F238E27FC236}">
                <a16:creationId xmlns:a16="http://schemas.microsoft.com/office/drawing/2014/main" id="{87897BBA-09B2-C37F-CF4F-2D0AF1C8E2DB}"/>
              </a:ext>
            </a:extLst>
          </p:cNvPr>
          <p:cNvSpPr/>
          <p:nvPr/>
        </p:nvSpPr>
        <p:spPr bwMode="auto">
          <a:xfrm>
            <a:off x="367748" y="0"/>
            <a:ext cx="2325756" cy="145111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p:txBody>
          <a:bodyPr/>
          <a:lstStyle/>
          <a:p>
            <a:r>
              <a:rPr kumimoji="1" lang="en-US" altLang="zh-CN" dirty="0">
                <a:ea typeface="MS PGothic" charset="-128"/>
              </a:rPr>
              <a:t>Performance of SSD</a:t>
            </a:r>
            <a:endParaRPr kumimoji="1" lang="zh-CN" altLang="en-US" dirty="0">
              <a:ea typeface="MS PGothic" charset="-128"/>
            </a:endParaRPr>
          </a:p>
        </p:txBody>
      </p:sp>
      <p:pic>
        <p:nvPicPr>
          <p:cNvPr id="2" name="图片 1">
            <a:extLst>
              <a:ext uri="{FF2B5EF4-FFF2-40B4-BE49-F238E27FC236}">
                <a16:creationId xmlns:a16="http://schemas.microsoft.com/office/drawing/2014/main" id="{CBB89ECE-AD0A-4C79-8236-77E397B1E4CA}"/>
              </a:ext>
            </a:extLst>
          </p:cNvPr>
          <p:cNvPicPr>
            <a:picLocks noChangeAspect="1"/>
          </p:cNvPicPr>
          <p:nvPr/>
        </p:nvPicPr>
        <p:blipFill>
          <a:blip r:embed="rId3"/>
          <a:stretch>
            <a:fillRect/>
          </a:stretch>
        </p:blipFill>
        <p:spPr>
          <a:xfrm>
            <a:off x="1054510" y="1787243"/>
            <a:ext cx="11474245" cy="6536936"/>
          </a:xfrm>
          <a:prstGeom prst="rect">
            <a:avLst/>
          </a:prstGeom>
        </p:spPr>
      </p:pic>
      <p:sp>
        <p:nvSpPr>
          <p:cNvPr id="3" name="矩形 2">
            <a:extLst>
              <a:ext uri="{FF2B5EF4-FFF2-40B4-BE49-F238E27FC236}">
                <a16:creationId xmlns:a16="http://schemas.microsoft.com/office/drawing/2014/main" id="{8357D3FA-4932-4D17-B16F-BBAF764EE6F4}"/>
              </a:ext>
            </a:extLst>
          </p:cNvPr>
          <p:cNvSpPr/>
          <p:nvPr/>
        </p:nvSpPr>
        <p:spPr bwMode="auto">
          <a:xfrm>
            <a:off x="7595419" y="2580968"/>
            <a:ext cx="2403987" cy="574321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noChangeArrowheads="1"/>
          </p:cNvSpPr>
          <p:nvPr>
            <p:ph type="title"/>
          </p:nvPr>
        </p:nvSpPr>
        <p:spPr/>
        <p:txBody>
          <a:bodyPr/>
          <a:lstStyle/>
          <a:p>
            <a:r>
              <a:rPr lang="en-US" altLang="zh-CN">
                <a:ea typeface="MS PGothic" charset="-128"/>
              </a:rPr>
              <a:t>Solid-State Disks</a:t>
            </a:r>
          </a:p>
        </p:txBody>
      </p:sp>
      <p:sp>
        <p:nvSpPr>
          <p:cNvPr id="31746" name="Content Placeholder 2"/>
          <p:cNvSpPr>
            <a:spLocks noGrp="1" noChangeArrowheads="1"/>
          </p:cNvSpPr>
          <p:nvPr>
            <p:ph idx="1"/>
          </p:nvPr>
        </p:nvSpPr>
        <p:spPr>
          <a:xfrm>
            <a:off x="1157209" y="1503362"/>
            <a:ext cx="12344400" cy="7270750"/>
          </a:xfrm>
        </p:spPr>
        <p:txBody>
          <a:bodyPr/>
          <a:lstStyle/>
          <a:p>
            <a:r>
              <a:rPr lang="en-US" altLang="zh-CN" sz="2800" dirty="0">
                <a:ea typeface="MS PGothic" charset="-128"/>
              </a:rPr>
              <a:t>Nonvolatile</a:t>
            </a:r>
            <a:r>
              <a:rPr lang="zh-CN" altLang="en-US" sz="2800" dirty="0">
                <a:ea typeface="MS PGothic" charset="-128"/>
              </a:rPr>
              <a:t>（</a:t>
            </a:r>
            <a:r>
              <a:rPr lang="zh-CN" altLang="zh-CN" sz="2800" dirty="0">
                <a:ea typeface="MS PGothic" charset="-128"/>
              </a:rPr>
              <a:t>非易失性</a:t>
            </a:r>
            <a:r>
              <a:rPr lang="zh-CN" altLang="en-US" sz="2800" dirty="0">
                <a:ea typeface="MS PGothic" charset="-128"/>
              </a:rPr>
              <a:t>）</a:t>
            </a:r>
            <a:r>
              <a:rPr lang="en-US" altLang="zh-CN" sz="2800" dirty="0">
                <a:ea typeface="MS PGothic" charset="-128"/>
              </a:rPr>
              <a:t> memory used like a hard drive</a:t>
            </a:r>
          </a:p>
          <a:p>
            <a:pPr lvl="1"/>
            <a:r>
              <a:rPr lang="en-US" altLang="zh-CN" sz="2800" dirty="0">
                <a:ea typeface="MS PGothic" charset="-128"/>
              </a:rPr>
              <a:t>Many technology variations</a:t>
            </a:r>
          </a:p>
          <a:p>
            <a:pPr lvl="1"/>
            <a:r>
              <a:rPr lang="en-US" altLang="zh-CN" sz="2800" dirty="0">
                <a:solidFill>
                  <a:srgbClr val="3366FF"/>
                </a:solidFill>
                <a:ea typeface="MS PGothic" charset="-128"/>
              </a:rPr>
              <a:t>But much faster</a:t>
            </a:r>
          </a:p>
          <a:p>
            <a:pPr lvl="1"/>
            <a:r>
              <a:rPr lang="en-US" altLang="zh-CN" sz="2800" dirty="0">
                <a:solidFill>
                  <a:srgbClr val="3366FF"/>
                </a:solidFill>
                <a:ea typeface="MS PGothic" charset="-128"/>
              </a:rPr>
              <a:t>No moving parts, so no seek time or rotational latency</a:t>
            </a:r>
          </a:p>
          <a:p>
            <a:pPr lvl="1"/>
            <a:r>
              <a:rPr lang="en-US" altLang="zh-CN" sz="2800" dirty="0">
                <a:solidFill>
                  <a:srgbClr val="3366FF"/>
                </a:solidFill>
                <a:ea typeface="MS PGothic" charset="-128"/>
              </a:rPr>
              <a:t>Save energy</a:t>
            </a:r>
            <a:endParaRPr lang="zh-CN" altLang="en-US" sz="2800" dirty="0">
              <a:solidFill>
                <a:srgbClr val="3366FF"/>
              </a:solidFill>
              <a:ea typeface="MS PGothic" charset="-128"/>
            </a:endParaRPr>
          </a:p>
          <a:p>
            <a:pPr lvl="1"/>
            <a:r>
              <a:rPr lang="en-US" altLang="zh-CN" sz="2800" dirty="0" err="1">
                <a:solidFill>
                  <a:srgbClr val="3366FF"/>
                </a:solidFill>
                <a:ea typeface="MS PGothic" charset="-128"/>
              </a:rPr>
              <a:t>anticollision</a:t>
            </a:r>
            <a:endParaRPr lang="en-US" altLang="zh-CN" sz="2800" dirty="0">
              <a:solidFill>
                <a:srgbClr val="3366FF"/>
              </a:solidFill>
              <a:ea typeface="MS PGothic" charset="-128"/>
            </a:endParaRPr>
          </a:p>
          <a:p>
            <a:r>
              <a:rPr lang="en-US" altLang="zh-CN" sz="2800" dirty="0">
                <a:solidFill>
                  <a:srgbClr val="00B050"/>
                </a:solidFill>
                <a:ea typeface="MS PGothic" charset="-128"/>
              </a:rPr>
              <a:t>More expensive per MB ??? </a:t>
            </a:r>
            <a:r>
              <a:rPr lang="en-US" altLang="zh-CN" sz="2800" dirty="0">
                <a:solidFill>
                  <a:srgbClr val="00B050"/>
                </a:solidFill>
                <a:highlight>
                  <a:srgbClr val="FFFF00"/>
                </a:highlight>
                <a:ea typeface="MS PGothic" charset="-128"/>
              </a:rPr>
              <a:t>[for high capacity]</a:t>
            </a:r>
          </a:p>
          <a:p>
            <a:r>
              <a:rPr lang="en-US" altLang="zh-CN" sz="2800" dirty="0">
                <a:solidFill>
                  <a:srgbClr val="00B050"/>
                </a:solidFill>
                <a:ea typeface="MS PGothic" charset="-128"/>
              </a:rPr>
              <a:t>Less capacity ??? </a:t>
            </a:r>
            <a:r>
              <a:rPr lang="en-US" altLang="zh-CN" sz="2800" dirty="0">
                <a:solidFill>
                  <a:srgbClr val="00B050"/>
                </a:solidFill>
                <a:highlight>
                  <a:srgbClr val="FFFF00"/>
                </a:highlight>
                <a:ea typeface="MS PGothic" charset="-128"/>
              </a:rPr>
              <a:t>[relatively high capacity]</a:t>
            </a:r>
          </a:p>
          <a:p>
            <a:r>
              <a:rPr lang="en-US" altLang="zh-CN" sz="2800" dirty="0">
                <a:solidFill>
                  <a:srgbClr val="FF0000"/>
                </a:solidFill>
                <a:ea typeface="MS PGothic" charset="-128"/>
              </a:rPr>
              <a:t>Maybe have shorter life span</a:t>
            </a:r>
            <a:endParaRPr lang="zh-CN" altLang="en-US" sz="2800" dirty="0">
              <a:solidFill>
                <a:srgbClr val="FF0000"/>
              </a:solidFill>
              <a:ea typeface="MS PGothic" charset="-128"/>
            </a:endParaRPr>
          </a:p>
          <a:p>
            <a:pPr lvl="1"/>
            <a:r>
              <a:rPr lang="en-US" altLang="zh-CN" sz="2800" dirty="0">
                <a:ea typeface="MS PGothic" charset="-128"/>
              </a:rPr>
              <a:t>Erase before overwrite</a:t>
            </a:r>
          </a:p>
          <a:p>
            <a:pPr lvl="1"/>
            <a:r>
              <a:rPr lang="en-US" altLang="zh-CN" sz="2800" dirty="0">
                <a:ea typeface="MS PGothic" charset="-128"/>
              </a:rPr>
              <a:t>Wear off</a:t>
            </a:r>
          </a:p>
          <a:p>
            <a:r>
              <a:rPr lang="en-US" altLang="zh-CN" sz="2800" dirty="0">
                <a:solidFill>
                  <a:srgbClr val="FF0000"/>
                </a:solidFill>
                <a:ea typeface="MS PGothic" charset="-128"/>
              </a:rPr>
              <a:t>Data rescue</a:t>
            </a:r>
          </a:p>
          <a:p>
            <a:endParaRPr lang="en-US" altLang="zh-CN" sz="2800" dirty="0">
              <a:solidFill>
                <a:srgbClr val="3366FF"/>
              </a:solidFill>
              <a:ea typeface="MS PGothic"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6BA2-C58D-4B76-9878-FF0F22311CE2}"/>
              </a:ext>
            </a:extLst>
          </p:cNvPr>
          <p:cNvSpPr>
            <a:spLocks noGrp="1"/>
          </p:cNvSpPr>
          <p:nvPr>
            <p:ph type="title"/>
          </p:nvPr>
        </p:nvSpPr>
        <p:spPr/>
        <p:txBody>
          <a:bodyPr/>
          <a:lstStyle/>
          <a:p>
            <a:r>
              <a:rPr lang="en-US" altLang="zh-CN" dirty="0"/>
              <a:t>SSD Pages</a:t>
            </a:r>
            <a:endParaRPr lang="zh-CN" altLang="en-US" dirty="0"/>
          </a:p>
        </p:txBody>
      </p:sp>
      <p:pic>
        <p:nvPicPr>
          <p:cNvPr id="4" name="图片 3">
            <a:extLst>
              <a:ext uri="{FF2B5EF4-FFF2-40B4-BE49-F238E27FC236}">
                <a16:creationId xmlns:a16="http://schemas.microsoft.com/office/drawing/2014/main" id="{DB1EFFB0-736D-4847-84A5-52587CBC4A1E}"/>
              </a:ext>
            </a:extLst>
          </p:cNvPr>
          <p:cNvPicPr>
            <a:picLocks noChangeAspect="1"/>
          </p:cNvPicPr>
          <p:nvPr/>
        </p:nvPicPr>
        <p:blipFill>
          <a:blip r:embed="rId3"/>
          <a:stretch>
            <a:fillRect/>
          </a:stretch>
        </p:blipFill>
        <p:spPr>
          <a:xfrm>
            <a:off x="1238860" y="1915431"/>
            <a:ext cx="11013111" cy="5579651"/>
          </a:xfrm>
          <a:prstGeom prst="rect">
            <a:avLst/>
          </a:prstGeom>
        </p:spPr>
      </p:pic>
    </p:spTree>
    <p:extLst>
      <p:ext uri="{BB962C8B-B14F-4D97-AF65-F5344CB8AC3E}">
        <p14:creationId xmlns:p14="http://schemas.microsoft.com/office/powerpoint/2010/main" val="205312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1574800" y="369888"/>
            <a:ext cx="11455400" cy="768350"/>
          </a:xfrm>
        </p:spPr>
        <p:txBody>
          <a:bodyPr/>
          <a:lstStyle/>
          <a:p>
            <a:pPr eaLnBrk="1" hangingPunct="1"/>
            <a:r>
              <a:rPr lang="en-US" altLang="zh-CN" sz="4000" dirty="0">
                <a:ea typeface="MS PGothic" charset="-128"/>
              </a:rPr>
              <a:t>Magnetic Tape</a:t>
            </a:r>
            <a:r>
              <a:rPr lang="zh-CN" altLang="en-US" sz="4000" dirty="0">
                <a:ea typeface="MS PGothic" charset="-128"/>
              </a:rPr>
              <a:t>（磁带）</a:t>
            </a:r>
            <a:endParaRPr lang="en-US" altLang="zh-CN" sz="4000" dirty="0">
              <a:ea typeface="MS PGothic" charset="-128"/>
            </a:endParaRPr>
          </a:p>
        </p:txBody>
      </p:sp>
      <p:sp>
        <p:nvSpPr>
          <p:cNvPr id="32770" name="Rectangle 3"/>
          <p:cNvSpPr>
            <a:spLocks noGrp="1" noChangeArrowheads="1"/>
          </p:cNvSpPr>
          <p:nvPr>
            <p:ph type="body" idx="1"/>
          </p:nvPr>
        </p:nvSpPr>
        <p:spPr/>
        <p:txBody>
          <a:bodyPr/>
          <a:lstStyle/>
          <a:p>
            <a:r>
              <a:rPr lang="en-US" altLang="zh-CN" sz="2800" dirty="0">
                <a:ea typeface="MS PGothic" charset="-128"/>
              </a:rPr>
              <a:t>Was early secondary-storage medium</a:t>
            </a:r>
          </a:p>
          <a:p>
            <a:r>
              <a:rPr lang="en-US" altLang="zh-CN" sz="2800" dirty="0">
                <a:ea typeface="MS PGothic" charset="-128"/>
              </a:rPr>
              <a:t>Relatively permanent and holds large quantities of data</a:t>
            </a:r>
          </a:p>
          <a:p>
            <a:r>
              <a:rPr lang="en-US" altLang="zh-CN" sz="2800" dirty="0">
                <a:ea typeface="MS PGothic" charset="-128"/>
              </a:rPr>
              <a:t>Access time slow</a:t>
            </a:r>
          </a:p>
          <a:p>
            <a:r>
              <a:rPr lang="en-US" altLang="zh-CN" sz="2800" dirty="0">
                <a:ea typeface="MS PGothic" charset="-128"/>
              </a:rPr>
              <a:t>Random access ~1000 times slower than disk</a:t>
            </a:r>
          </a:p>
          <a:p>
            <a:r>
              <a:rPr lang="en-US" altLang="zh-CN" sz="2800" dirty="0">
                <a:ea typeface="MS PGothic" charset="-128"/>
              </a:rPr>
              <a:t>Mainly used for backup, storage of infrequently-used data, transfer medium between systems</a:t>
            </a:r>
          </a:p>
        </p:txBody>
      </p:sp>
      <p:pic>
        <p:nvPicPr>
          <p:cNvPr id="2" name="图片 1">
            <a:extLst>
              <a:ext uri="{FF2B5EF4-FFF2-40B4-BE49-F238E27FC236}">
                <a16:creationId xmlns:a16="http://schemas.microsoft.com/office/drawing/2014/main" id="{99B9829F-9786-4D04-BA22-62347B87CFD9}"/>
              </a:ext>
            </a:extLst>
          </p:cNvPr>
          <p:cNvPicPr>
            <a:picLocks noChangeAspect="1"/>
          </p:cNvPicPr>
          <p:nvPr/>
        </p:nvPicPr>
        <p:blipFill>
          <a:blip r:embed="rId3"/>
          <a:stretch>
            <a:fillRect/>
          </a:stretch>
        </p:blipFill>
        <p:spPr>
          <a:xfrm>
            <a:off x="3743224" y="5374855"/>
            <a:ext cx="6229552" cy="23102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774700" y="4135438"/>
            <a:ext cx="12344400" cy="768350"/>
          </a:xfrm>
        </p:spPr>
        <p:txBody>
          <a:bodyPr/>
          <a:lstStyle/>
          <a:p>
            <a:r>
              <a:rPr kumimoji="1" lang="en-US" altLang="zh-CN">
                <a:ea typeface="MS PGothic" charset="-128"/>
              </a:rPr>
              <a:t>Disk Structure</a:t>
            </a:r>
            <a:endParaRPr kumimoji="1" lang="zh-CN" altLang="en-US">
              <a:ea typeface="MS PGothic"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p:nvPr>
        </p:nvSpPr>
        <p:spPr/>
        <p:txBody>
          <a:bodyPr/>
          <a:lstStyle/>
          <a:p>
            <a:r>
              <a:rPr kumimoji="1" lang="en-US" altLang="zh-CN" dirty="0">
                <a:ea typeface="MS PGothic" charset="-128"/>
              </a:rPr>
              <a:t>Sectors</a:t>
            </a:r>
            <a:endParaRPr kumimoji="1" lang="zh-CN" altLang="en-US" dirty="0">
              <a:ea typeface="MS PGothic" charset="-128"/>
            </a:endParaRPr>
          </a:p>
        </p:txBody>
      </p:sp>
      <p:pic>
        <p:nvPicPr>
          <p:cNvPr id="3686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974850"/>
            <a:ext cx="101092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1533525" y="369888"/>
            <a:ext cx="11496675" cy="768350"/>
          </a:xfrm>
        </p:spPr>
        <p:txBody>
          <a:bodyPr/>
          <a:lstStyle/>
          <a:p>
            <a:pPr eaLnBrk="1" hangingPunct="1"/>
            <a:r>
              <a:rPr lang="en-US" altLang="zh-CN">
                <a:ea typeface="MS PGothic" charset="-128"/>
              </a:rPr>
              <a:t>Chapter 12:  Mass-Storage Systems</a:t>
            </a:r>
          </a:p>
        </p:txBody>
      </p:sp>
      <p:sp>
        <p:nvSpPr>
          <p:cNvPr id="6146" name="Rectangle 3"/>
          <p:cNvSpPr>
            <a:spLocks noGrp="1" noChangeArrowheads="1"/>
          </p:cNvSpPr>
          <p:nvPr>
            <p:ph type="body" idx="1"/>
          </p:nvPr>
        </p:nvSpPr>
        <p:spPr/>
        <p:txBody>
          <a:bodyPr/>
          <a:lstStyle/>
          <a:p>
            <a:r>
              <a:rPr lang="en-US" altLang="zh-CN" sz="3200">
                <a:ea typeface="MS PGothic" charset="-128"/>
              </a:rPr>
              <a:t>Overview of Mass Storage Structure</a:t>
            </a:r>
          </a:p>
          <a:p>
            <a:r>
              <a:rPr lang="en-US" altLang="zh-CN" sz="3200">
                <a:ea typeface="MS PGothic" charset="-128"/>
              </a:rPr>
              <a:t>Disk Structure</a:t>
            </a:r>
          </a:p>
          <a:p>
            <a:r>
              <a:rPr lang="en-US" altLang="zh-CN" sz="3200">
                <a:ea typeface="MS PGothic" charset="-128"/>
              </a:rPr>
              <a:t>Disk Management</a:t>
            </a:r>
          </a:p>
          <a:p>
            <a:r>
              <a:rPr lang="en-US" altLang="zh-CN" sz="3200">
                <a:ea typeface="MS PGothic" charset="-128"/>
              </a:rPr>
              <a:t>Disk Scheduling</a:t>
            </a:r>
          </a:p>
          <a:p>
            <a:r>
              <a:rPr lang="en-US" altLang="zh-CN" sz="3200">
                <a:ea typeface="MS PGothic" charset="-128"/>
              </a:rPr>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p:nvPr>
        </p:nvSpPr>
        <p:spPr/>
        <p:txBody>
          <a:bodyPr/>
          <a:lstStyle/>
          <a:p>
            <a:r>
              <a:rPr kumimoji="1" lang="en-US" altLang="zh-CN" dirty="0">
                <a:ea typeface="MS PGothic" charset="-128"/>
              </a:rPr>
              <a:t>Sectors</a:t>
            </a:r>
            <a:endParaRPr kumimoji="1" lang="zh-CN" altLang="en-US" dirty="0">
              <a:ea typeface="MS PGothic" charset="-128"/>
            </a:endParaRPr>
          </a:p>
        </p:txBody>
      </p:sp>
      <p:pic>
        <p:nvPicPr>
          <p:cNvPr id="3584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75" y="3409763"/>
            <a:ext cx="1218882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1357313" y="369888"/>
            <a:ext cx="11672887" cy="768350"/>
          </a:xfrm>
        </p:spPr>
        <p:txBody>
          <a:bodyPr/>
          <a:lstStyle/>
          <a:p>
            <a:pPr eaLnBrk="1" hangingPunct="1"/>
            <a:r>
              <a:rPr lang="en-US" altLang="zh-CN">
                <a:ea typeface="MS PGothic" charset="-128"/>
              </a:rPr>
              <a:t>LBA Mapping</a:t>
            </a:r>
          </a:p>
        </p:txBody>
      </p:sp>
      <p:sp>
        <p:nvSpPr>
          <p:cNvPr id="40962" name="Rectangle 3"/>
          <p:cNvSpPr>
            <a:spLocks noGrp="1" noChangeArrowheads="1"/>
          </p:cNvSpPr>
          <p:nvPr>
            <p:ph type="body" idx="1"/>
          </p:nvPr>
        </p:nvSpPr>
        <p:spPr>
          <a:xfrm>
            <a:off x="572593" y="1772067"/>
            <a:ext cx="7701977" cy="6040438"/>
          </a:xfrm>
        </p:spPr>
        <p:txBody>
          <a:bodyPr/>
          <a:lstStyle/>
          <a:p>
            <a:r>
              <a:rPr lang="en-US" altLang="zh-CN" sz="2800" dirty="0">
                <a:ea typeface="MS PGothic" charset="-128"/>
              </a:rPr>
              <a:t>Disk drives are addressed as large 1-dimensional arrays of </a:t>
            </a:r>
            <a:r>
              <a:rPr lang="en-US" altLang="zh-CN" sz="2800" b="1" dirty="0">
                <a:solidFill>
                  <a:srgbClr val="3366FF"/>
                </a:solidFill>
                <a:ea typeface="MS PGothic" charset="-128"/>
              </a:rPr>
              <a:t>logical blocks </a:t>
            </a:r>
          </a:p>
          <a:p>
            <a:pPr lvl="1"/>
            <a:r>
              <a:rPr lang="en-US" altLang="zh-CN" sz="2800" b="1" dirty="0">
                <a:solidFill>
                  <a:srgbClr val="3366FF"/>
                </a:solidFill>
                <a:ea typeface="MS PGothic" charset="-128"/>
              </a:rPr>
              <a:t>Logical block address (LBA)</a:t>
            </a:r>
          </a:p>
          <a:p>
            <a:pPr lvl="1"/>
            <a:r>
              <a:rPr lang="en-US" altLang="zh-CN" sz="2800" b="1" dirty="0">
                <a:solidFill>
                  <a:srgbClr val="3366FF"/>
                </a:solidFill>
                <a:ea typeface="MS PGothic" charset="-128"/>
              </a:rPr>
              <a:t>Logical to physical mapping</a:t>
            </a:r>
          </a:p>
          <a:p>
            <a:r>
              <a:rPr lang="en-US" altLang="zh-CN" sz="2800" dirty="0">
                <a:ea typeface="MS PGothic" charset="-128"/>
              </a:rPr>
              <a:t>The 1-dimensional array of logical blocks is mapped into the sectors of the disk sequentially</a:t>
            </a:r>
          </a:p>
          <a:p>
            <a:pPr lvl="1"/>
            <a:r>
              <a:rPr lang="en-US" altLang="zh-CN" sz="2400" dirty="0">
                <a:ea typeface="MS PGothic" charset="-128"/>
              </a:rPr>
              <a:t>Sector 0 is the first sector of the first track on the outermost cylinder</a:t>
            </a:r>
          </a:p>
          <a:p>
            <a:pPr lvl="1"/>
            <a:r>
              <a:rPr lang="en-US" altLang="zh-CN" sz="2400" dirty="0">
                <a:ea typeface="MS PGothic" charset="-128"/>
              </a:rPr>
              <a:t>Mapping proceeds in order through that track, then the rest of the tracks in that cylinder, and then through the rest of the cylinders from outermost to innermost</a:t>
            </a:r>
          </a:p>
          <a:p>
            <a:endParaRPr lang="en-US" altLang="zh-CN" dirty="0">
              <a:ea typeface="MS PGothic" charset="-128"/>
            </a:endParaRPr>
          </a:p>
        </p:txBody>
      </p:sp>
      <p:pic>
        <p:nvPicPr>
          <p:cNvPr id="4" name="Picture 1" descr="10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1607" y="4110331"/>
            <a:ext cx="5504393" cy="39843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FDF14-63E9-866A-DEDD-3CDF2D6FE244}"/>
              </a:ext>
            </a:extLst>
          </p:cNvPr>
          <p:cNvSpPr>
            <a:spLocks noGrp="1"/>
          </p:cNvSpPr>
          <p:nvPr>
            <p:ph type="title"/>
          </p:nvPr>
        </p:nvSpPr>
        <p:spPr/>
        <p:txBody>
          <a:bodyPr/>
          <a:lstStyle/>
          <a:p>
            <a:r>
              <a:rPr lang="en-US" altLang="zh-CN" dirty="0"/>
              <a:t>Logical block</a:t>
            </a:r>
            <a:endParaRPr lang="zh-CN" altLang="en-US" dirty="0"/>
          </a:p>
        </p:txBody>
      </p:sp>
      <p:sp>
        <p:nvSpPr>
          <p:cNvPr id="3" name="内容占位符 2">
            <a:extLst>
              <a:ext uri="{FF2B5EF4-FFF2-40B4-BE49-F238E27FC236}">
                <a16:creationId xmlns:a16="http://schemas.microsoft.com/office/drawing/2014/main" id="{50A8D821-DE93-F8C5-E910-EFBFDC52FF75}"/>
              </a:ext>
            </a:extLst>
          </p:cNvPr>
          <p:cNvSpPr>
            <a:spLocks noGrp="1"/>
          </p:cNvSpPr>
          <p:nvPr>
            <p:ph idx="1"/>
          </p:nvPr>
        </p:nvSpPr>
        <p:spPr/>
        <p:txBody>
          <a:bodyPr/>
          <a:lstStyle/>
          <a:p>
            <a:pPr eaLnBrk="1" hangingPunct="1"/>
            <a:r>
              <a:rPr lang="zh-CN" altLang="en-US" sz="3600" dirty="0">
                <a:ea typeface="MS PGothic" charset="-128"/>
              </a:rPr>
              <a:t>一个</a:t>
            </a:r>
            <a:r>
              <a:rPr lang="en-US" altLang="zh-CN" sz="3600" dirty="0">
                <a:ea typeface="MS PGothic" charset="-128"/>
              </a:rPr>
              <a:t>LB</a:t>
            </a:r>
            <a:r>
              <a:rPr lang="zh-CN" altLang="en-US" sz="3600" dirty="0">
                <a:ea typeface="MS PGothic" charset="-128"/>
              </a:rPr>
              <a:t>的大小：也就是一个</a:t>
            </a:r>
            <a:r>
              <a:rPr lang="en-US" altLang="zh-CN" sz="3600" dirty="0">
                <a:ea typeface="MS PGothic" charset="-128"/>
              </a:rPr>
              <a:t>sector</a:t>
            </a:r>
            <a:r>
              <a:rPr lang="zh-CN" altLang="en-US" sz="3600" dirty="0">
                <a:ea typeface="MS PGothic" charset="-128"/>
              </a:rPr>
              <a:t>的大小</a:t>
            </a:r>
            <a:endParaRPr lang="en-US" altLang="zh-CN" sz="3600" dirty="0">
              <a:ea typeface="MS PGothic" charset="-128"/>
            </a:endParaRPr>
          </a:p>
          <a:p>
            <a:pPr eaLnBrk="1" hangingPunct="1"/>
            <a:r>
              <a:rPr lang="zh-CN" altLang="en-US" sz="3600" dirty="0">
                <a:ea typeface="MS PGothic" charset="-128"/>
              </a:rPr>
              <a:t>以前的磁盘一个</a:t>
            </a:r>
            <a:r>
              <a:rPr lang="en-US" altLang="zh-CN" sz="3600" dirty="0">
                <a:ea typeface="MS PGothic" charset="-128"/>
              </a:rPr>
              <a:t>sector</a:t>
            </a:r>
            <a:r>
              <a:rPr lang="zh-CN" altLang="en-US" sz="3600" dirty="0">
                <a:ea typeface="MS PGothic" charset="-128"/>
              </a:rPr>
              <a:t>一般为</a:t>
            </a:r>
            <a:r>
              <a:rPr lang="en-US" altLang="zh-CN" sz="3600" dirty="0">
                <a:ea typeface="MS PGothic" charset="-128"/>
              </a:rPr>
              <a:t>512B</a:t>
            </a:r>
            <a:r>
              <a:rPr lang="zh-CN" altLang="en-US" sz="3600" dirty="0">
                <a:ea typeface="MS PGothic" charset="-128"/>
              </a:rPr>
              <a:t>，现在一般是</a:t>
            </a:r>
            <a:r>
              <a:rPr lang="en-US" altLang="zh-CN" sz="3600" dirty="0">
                <a:ea typeface="MS PGothic" charset="-128"/>
              </a:rPr>
              <a:t>4KB</a:t>
            </a:r>
            <a:r>
              <a:rPr lang="zh-CN" altLang="en-US" sz="3600" dirty="0">
                <a:ea typeface="MS PGothic" charset="-128"/>
              </a:rPr>
              <a:t>，</a:t>
            </a:r>
            <a:r>
              <a:rPr lang="en-US" altLang="zh-CN" sz="3600" dirty="0">
                <a:ea typeface="MS PGothic" charset="-128"/>
              </a:rPr>
              <a:t>SSD</a:t>
            </a:r>
            <a:r>
              <a:rPr lang="zh-CN" altLang="en-US" sz="3600" dirty="0">
                <a:ea typeface="MS PGothic" charset="-128"/>
              </a:rPr>
              <a:t>一个</a:t>
            </a:r>
            <a:r>
              <a:rPr lang="en-US" altLang="zh-CN" sz="3600" dirty="0">
                <a:ea typeface="MS PGothic" charset="-128"/>
              </a:rPr>
              <a:t>page</a:t>
            </a:r>
            <a:r>
              <a:rPr lang="zh-CN" altLang="en-US" sz="3600" dirty="0">
                <a:ea typeface="MS PGothic" charset="-128"/>
              </a:rPr>
              <a:t>也是</a:t>
            </a:r>
            <a:r>
              <a:rPr lang="en-US" altLang="zh-CN" sz="3600" dirty="0">
                <a:ea typeface="MS PGothic" charset="-128"/>
              </a:rPr>
              <a:t>4KB</a:t>
            </a:r>
            <a:r>
              <a:rPr lang="zh-CN" altLang="en-US" sz="3600" dirty="0">
                <a:ea typeface="MS PGothic" charset="-128"/>
              </a:rPr>
              <a:t>。</a:t>
            </a:r>
            <a:endParaRPr lang="en-US" altLang="zh-CN" sz="3600" dirty="0">
              <a:ea typeface="MS PGothic" charset="-128"/>
            </a:endParaRPr>
          </a:p>
          <a:p>
            <a:pPr eaLnBrk="1" hangingPunct="1"/>
            <a:r>
              <a:rPr lang="zh-CN" altLang="en-US" sz="3600" dirty="0">
                <a:ea typeface="MS PGothic" charset="-128"/>
              </a:rPr>
              <a:t>磁盘驱动器以一个</a:t>
            </a:r>
            <a:r>
              <a:rPr lang="en-US" altLang="zh-CN" sz="3600" dirty="0">
                <a:ea typeface="MS PGothic" charset="-128"/>
              </a:rPr>
              <a:t>LB</a:t>
            </a:r>
            <a:r>
              <a:rPr lang="zh-CN" altLang="en-US" sz="3600" dirty="0">
                <a:ea typeface="MS PGothic" charset="-128"/>
              </a:rPr>
              <a:t>（</a:t>
            </a:r>
            <a:r>
              <a:rPr lang="en-US" altLang="zh-CN" sz="3600" dirty="0">
                <a:ea typeface="MS PGothic" charset="-128"/>
              </a:rPr>
              <a:t>sector</a:t>
            </a:r>
            <a:r>
              <a:rPr lang="zh-CN" altLang="en-US" sz="3600" dirty="0">
                <a:ea typeface="MS PGothic" charset="-128"/>
              </a:rPr>
              <a:t>）作为最小单元</a:t>
            </a:r>
            <a:endParaRPr lang="zh-CN" altLang="zh-CN" sz="3600" dirty="0">
              <a:ea typeface="MS PGothic" charset="-128"/>
            </a:endParaRPr>
          </a:p>
          <a:p>
            <a:endParaRPr lang="zh-CN" altLang="en-US" dirty="0"/>
          </a:p>
        </p:txBody>
      </p:sp>
    </p:spTree>
    <p:extLst>
      <p:ext uri="{BB962C8B-B14F-4D97-AF65-F5344CB8AC3E}">
        <p14:creationId xmlns:p14="http://schemas.microsoft.com/office/powerpoint/2010/main" val="1858963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1036638" y="369888"/>
            <a:ext cx="11993562" cy="768350"/>
          </a:xfrm>
        </p:spPr>
        <p:txBody>
          <a:bodyPr/>
          <a:lstStyle/>
          <a:p>
            <a:pPr eaLnBrk="1" hangingPunct="1"/>
            <a:r>
              <a:rPr lang="en-US" altLang="zh-CN" dirty="0">
                <a:ea typeface="MS PGothic" charset="-128"/>
              </a:rPr>
              <a:t>Disk (HDD) Management</a:t>
            </a:r>
          </a:p>
        </p:txBody>
      </p:sp>
      <p:sp>
        <p:nvSpPr>
          <p:cNvPr id="45058" name="Rectangle 3"/>
          <p:cNvSpPr>
            <a:spLocks noGrp="1" noChangeArrowheads="1"/>
          </p:cNvSpPr>
          <p:nvPr>
            <p:ph type="body" idx="1"/>
          </p:nvPr>
        </p:nvSpPr>
        <p:spPr>
          <a:xfrm>
            <a:off x="1209675" y="1644650"/>
            <a:ext cx="12344400" cy="6604000"/>
          </a:xfrm>
        </p:spPr>
        <p:txBody>
          <a:bodyPr/>
          <a:lstStyle/>
          <a:p>
            <a:r>
              <a:rPr lang="en-US" altLang="zh-CN" sz="2800" b="1" dirty="0">
                <a:solidFill>
                  <a:srgbClr val="3366FF"/>
                </a:solidFill>
                <a:ea typeface="MS PGothic" charset="-128"/>
              </a:rPr>
              <a:t>Low-level formatting</a:t>
            </a:r>
            <a:r>
              <a:rPr lang="en-US" altLang="zh-CN" sz="2800" dirty="0">
                <a:ea typeface="MS PGothic" charset="-128"/>
              </a:rPr>
              <a:t>, or </a:t>
            </a:r>
            <a:r>
              <a:rPr lang="en-US" altLang="zh-CN" sz="2800" b="1" dirty="0">
                <a:solidFill>
                  <a:srgbClr val="3366FF"/>
                </a:solidFill>
                <a:ea typeface="MS PGothic" charset="-128"/>
              </a:rPr>
              <a:t>physical formatting</a:t>
            </a:r>
            <a:r>
              <a:rPr lang="en-US" altLang="zh-CN" sz="2800" dirty="0">
                <a:solidFill>
                  <a:srgbClr val="3366FF"/>
                </a:solidFill>
                <a:ea typeface="MS PGothic" charset="-128"/>
              </a:rPr>
              <a:t> </a:t>
            </a:r>
            <a:r>
              <a:rPr lang="en-US" altLang="zh-CN" sz="2800" dirty="0">
                <a:ea typeface="MS PGothic" charset="-128"/>
              </a:rPr>
              <a:t>— Dividing a disk into sectors that the disk controller can read and write</a:t>
            </a:r>
          </a:p>
          <a:p>
            <a:pPr lvl="1"/>
            <a:r>
              <a:rPr lang="en-US" altLang="zh-CN" sz="2400" dirty="0">
                <a:ea typeface="MS PGothic" charset="-128"/>
              </a:rPr>
              <a:t>Each sector can hold header information, plus data, plus error correction code (</a:t>
            </a:r>
            <a:r>
              <a:rPr lang="en-US" altLang="zh-CN" sz="2400" b="1" dirty="0">
                <a:solidFill>
                  <a:srgbClr val="3366FF"/>
                </a:solidFill>
                <a:ea typeface="MS PGothic" charset="-128"/>
              </a:rPr>
              <a:t>ECC</a:t>
            </a:r>
            <a:r>
              <a:rPr lang="en-US" altLang="zh-CN" sz="2400" dirty="0">
                <a:ea typeface="MS PGothic" charset="-128"/>
              </a:rPr>
              <a:t>)</a:t>
            </a:r>
          </a:p>
          <a:p>
            <a:pPr lvl="1"/>
            <a:r>
              <a:rPr lang="en-US" altLang="zh-CN" sz="2400" dirty="0">
                <a:ea typeface="MS PGothic" charset="-128"/>
              </a:rPr>
              <a:t>Usually </a:t>
            </a:r>
            <a:r>
              <a:rPr lang="en-US" altLang="zh-CN" sz="2400" b="1" dirty="0">
                <a:solidFill>
                  <a:srgbClr val="FF0000"/>
                </a:solidFill>
                <a:ea typeface="MS PGothic" charset="-128"/>
              </a:rPr>
              <a:t>512 bytes </a:t>
            </a:r>
            <a:r>
              <a:rPr lang="en-US" altLang="zh-CN" sz="2400" dirty="0">
                <a:ea typeface="MS PGothic" charset="-128"/>
              </a:rPr>
              <a:t>of data but can be selectable</a:t>
            </a:r>
          </a:p>
          <a:p>
            <a:r>
              <a:rPr lang="en-US" altLang="zh-CN" sz="2800" dirty="0">
                <a:ea typeface="MS PGothic" charset="-128"/>
              </a:rPr>
              <a:t>To use a disk to hold files, the operating system still needs to record its own data structures on the disk</a:t>
            </a:r>
          </a:p>
          <a:p>
            <a:pPr lvl="1"/>
            <a:r>
              <a:rPr lang="en-US" altLang="zh-CN" sz="2400" b="1" dirty="0">
                <a:solidFill>
                  <a:srgbClr val="3366FF"/>
                </a:solidFill>
                <a:ea typeface="MS PGothic" charset="-128"/>
              </a:rPr>
              <a:t>Partition</a:t>
            </a:r>
            <a:r>
              <a:rPr lang="zh-CN" altLang="en-US" sz="2400" b="1" dirty="0">
                <a:solidFill>
                  <a:srgbClr val="3366FF"/>
                </a:solidFill>
                <a:ea typeface="MS PGothic" charset="-128"/>
              </a:rPr>
              <a:t>（分区）</a:t>
            </a:r>
            <a:r>
              <a:rPr lang="en-US" altLang="zh-CN" sz="2400" dirty="0">
                <a:ea typeface="MS PGothic" charset="-128"/>
              </a:rPr>
              <a:t> the disk into one or more groups of cylinders, each treated as a logical disk</a:t>
            </a:r>
            <a:r>
              <a:rPr lang="zh-CN" altLang="en-US" sz="2400" dirty="0">
                <a:ea typeface="MS PGothic" charset="-128"/>
              </a:rPr>
              <a:t>（每个分区可以有自己的</a:t>
            </a:r>
            <a:r>
              <a:rPr lang="en-US" altLang="zh-CN" sz="2400" dirty="0">
                <a:ea typeface="MS PGothic" charset="-128"/>
              </a:rPr>
              <a:t>file system</a:t>
            </a:r>
            <a:r>
              <a:rPr lang="zh-CN" altLang="en-US" sz="2400" dirty="0">
                <a:ea typeface="MS PGothic" charset="-128"/>
              </a:rPr>
              <a:t>，被称为</a:t>
            </a:r>
            <a:r>
              <a:rPr lang="en-US" altLang="zh-CN" sz="2400" dirty="0">
                <a:ea typeface="MS PGothic" charset="-128"/>
              </a:rPr>
              <a:t>volume</a:t>
            </a:r>
            <a:r>
              <a:rPr lang="zh-CN" altLang="en-US" sz="2400" dirty="0">
                <a:ea typeface="MS PGothic" charset="-128"/>
              </a:rPr>
              <a:t>）</a:t>
            </a:r>
            <a:endParaRPr lang="en-US" altLang="zh-CN" sz="2400" dirty="0">
              <a:ea typeface="MS PGothic" charset="-128"/>
            </a:endParaRPr>
          </a:p>
          <a:p>
            <a:pPr lvl="1"/>
            <a:r>
              <a:rPr lang="en-US" altLang="zh-CN" sz="2400" b="1" dirty="0">
                <a:solidFill>
                  <a:srgbClr val="3366FF"/>
                </a:solidFill>
                <a:ea typeface="MS PGothic" charset="-128"/>
              </a:rPr>
              <a:t>Logical formatting</a:t>
            </a:r>
            <a:r>
              <a:rPr lang="en-US" altLang="zh-CN" sz="2400" dirty="0">
                <a:solidFill>
                  <a:srgbClr val="3366FF"/>
                </a:solidFill>
                <a:ea typeface="MS PGothic" charset="-128"/>
              </a:rPr>
              <a:t> </a:t>
            </a:r>
            <a:r>
              <a:rPr lang="en-US" altLang="zh-CN" sz="2400" dirty="0">
                <a:ea typeface="MS PGothic" charset="-128"/>
              </a:rPr>
              <a:t>or </a:t>
            </a:r>
            <a:r>
              <a:rPr lang="ja-JP" altLang="en-US" sz="2400" dirty="0">
                <a:ea typeface="MS PGothic" charset="-128"/>
              </a:rPr>
              <a:t>“</a:t>
            </a:r>
            <a:r>
              <a:rPr lang="en-US" altLang="ja-JP" sz="2400" dirty="0">
                <a:ea typeface="MS PGothic" charset="-128"/>
              </a:rPr>
              <a:t>making a file system</a:t>
            </a:r>
            <a:r>
              <a:rPr lang="ja-JP" altLang="en-US" sz="2400" dirty="0">
                <a:ea typeface="MS PGothic" charset="-128"/>
              </a:rPr>
              <a:t>”</a:t>
            </a:r>
            <a:endParaRPr lang="en-US" altLang="ja-JP" sz="2400" dirty="0">
              <a:ea typeface="MS PGothic"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1036638" y="369888"/>
            <a:ext cx="11993562" cy="768350"/>
          </a:xfrm>
        </p:spPr>
        <p:txBody>
          <a:bodyPr/>
          <a:lstStyle/>
          <a:p>
            <a:pPr eaLnBrk="1" hangingPunct="1"/>
            <a:r>
              <a:rPr lang="en-US" altLang="zh-CN" dirty="0">
                <a:ea typeface="MS PGothic" charset="-128"/>
              </a:rPr>
              <a:t>Disk (HDD) Management</a:t>
            </a:r>
          </a:p>
        </p:txBody>
      </p:sp>
      <p:sp>
        <p:nvSpPr>
          <p:cNvPr id="47106" name="Rectangle 3"/>
          <p:cNvSpPr>
            <a:spLocks noGrp="1" noChangeArrowheads="1"/>
          </p:cNvSpPr>
          <p:nvPr>
            <p:ph type="body" idx="1"/>
          </p:nvPr>
        </p:nvSpPr>
        <p:spPr>
          <a:xfrm>
            <a:off x="1209675" y="1644650"/>
            <a:ext cx="8077201" cy="1344503"/>
          </a:xfrm>
        </p:spPr>
        <p:txBody>
          <a:bodyPr/>
          <a:lstStyle/>
          <a:p>
            <a:r>
              <a:rPr lang="en-US" altLang="zh-CN" sz="2800" b="1" dirty="0">
                <a:solidFill>
                  <a:srgbClr val="FF0000"/>
                </a:solidFill>
                <a:ea typeface="MS PGothic" charset="-128"/>
              </a:rPr>
              <a:t>Raw disk </a:t>
            </a:r>
          </a:p>
          <a:p>
            <a:r>
              <a:rPr lang="en-US" altLang="zh-CN" sz="2800" dirty="0">
                <a:ea typeface="MS PGothic" charset="-128"/>
              </a:rPr>
              <a:t>High level formatting </a:t>
            </a:r>
            <a:r>
              <a:rPr lang="en-US" altLang="zh-CN" sz="2800" dirty="0">
                <a:solidFill>
                  <a:srgbClr val="FF0000"/>
                </a:solidFill>
                <a:ea typeface="MS PGothic" charset="-128"/>
              </a:rPr>
              <a:t>(cooked)</a:t>
            </a:r>
          </a:p>
          <a:p>
            <a:endParaRPr lang="en-US" altLang="zh-CN" sz="2800" dirty="0">
              <a:ea typeface="MS PGothic" charset="-128"/>
            </a:endParaRPr>
          </a:p>
        </p:txBody>
      </p:sp>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694" y="3278188"/>
            <a:ext cx="6761162"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10096500" y="2899063"/>
            <a:ext cx="2647950" cy="5905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cxnSp>
        <p:nvCxnSpPr>
          <p:cNvPr id="4" name="直线箭头连接符 3"/>
          <p:cNvCxnSpPr>
            <a:stCxn id="2" idx="2"/>
            <a:endCxn id="8" idx="0"/>
          </p:cNvCxnSpPr>
          <p:nvPr/>
        </p:nvCxnSpPr>
        <p:spPr bwMode="auto">
          <a:xfrm>
            <a:off x="11420475" y="3489613"/>
            <a:ext cx="0" cy="858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矩形 7"/>
          <p:cNvSpPr/>
          <p:nvPr/>
        </p:nvSpPr>
        <p:spPr bwMode="auto">
          <a:xfrm>
            <a:off x="10096500" y="4348451"/>
            <a:ext cx="2647950" cy="5905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0" name="矩形 9"/>
          <p:cNvSpPr/>
          <p:nvPr/>
        </p:nvSpPr>
        <p:spPr bwMode="auto">
          <a:xfrm>
            <a:off x="10096500" y="5780377"/>
            <a:ext cx="2647950" cy="5905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cxnSp>
        <p:nvCxnSpPr>
          <p:cNvPr id="11" name="直线箭头连接符 10"/>
          <p:cNvCxnSpPr>
            <a:endCxn id="10" idx="0"/>
          </p:cNvCxnSpPr>
          <p:nvPr/>
        </p:nvCxnSpPr>
        <p:spPr bwMode="auto">
          <a:xfrm>
            <a:off x="11420475" y="4939001"/>
            <a:ext cx="0" cy="8413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bwMode="auto">
          <a:xfrm>
            <a:off x="10096500" y="7198017"/>
            <a:ext cx="2647950" cy="5905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cxnSp>
        <p:nvCxnSpPr>
          <p:cNvPr id="15" name="直线箭头连接符 14"/>
          <p:cNvCxnSpPr>
            <a:stCxn id="10" idx="2"/>
            <a:endCxn id="14" idx="0"/>
          </p:cNvCxnSpPr>
          <p:nvPr/>
        </p:nvCxnSpPr>
        <p:spPr bwMode="auto">
          <a:xfrm>
            <a:off x="11420475" y="6370927"/>
            <a:ext cx="0" cy="8270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文本框 12"/>
          <p:cNvSpPr txBox="1"/>
          <p:nvPr/>
        </p:nvSpPr>
        <p:spPr>
          <a:xfrm>
            <a:off x="10763250" y="2841585"/>
            <a:ext cx="1847850" cy="646331"/>
          </a:xfrm>
          <a:prstGeom prst="rect">
            <a:avLst/>
          </a:prstGeom>
          <a:noFill/>
        </p:spPr>
        <p:txBody>
          <a:bodyPr wrap="square" rtlCol="0">
            <a:spAutoFit/>
          </a:bodyPr>
          <a:lstStyle/>
          <a:p>
            <a:r>
              <a:rPr kumimoji="1" lang="en-US" altLang="zh-CN"/>
              <a:t>Low-level formatting</a:t>
            </a:r>
            <a:endParaRPr kumimoji="1" lang="zh-CN" altLang="en-US" dirty="0"/>
          </a:p>
        </p:txBody>
      </p:sp>
      <p:sp>
        <p:nvSpPr>
          <p:cNvPr id="19" name="文本框 18"/>
          <p:cNvSpPr txBox="1"/>
          <p:nvPr/>
        </p:nvSpPr>
        <p:spPr>
          <a:xfrm>
            <a:off x="10896600" y="4459060"/>
            <a:ext cx="1847850" cy="369332"/>
          </a:xfrm>
          <a:prstGeom prst="rect">
            <a:avLst/>
          </a:prstGeom>
          <a:noFill/>
        </p:spPr>
        <p:txBody>
          <a:bodyPr wrap="square" rtlCol="0">
            <a:spAutoFit/>
          </a:bodyPr>
          <a:lstStyle/>
          <a:p>
            <a:r>
              <a:rPr kumimoji="1" lang="en-US" altLang="zh-CN"/>
              <a:t>partition</a:t>
            </a:r>
            <a:endParaRPr kumimoji="1" lang="zh-CN" altLang="en-US" dirty="0"/>
          </a:p>
        </p:txBody>
      </p:sp>
      <p:sp>
        <p:nvSpPr>
          <p:cNvPr id="20" name="文本框 19"/>
          <p:cNvSpPr txBox="1"/>
          <p:nvPr/>
        </p:nvSpPr>
        <p:spPr>
          <a:xfrm>
            <a:off x="10763250" y="5780377"/>
            <a:ext cx="1847850" cy="646331"/>
          </a:xfrm>
          <a:prstGeom prst="rect">
            <a:avLst/>
          </a:prstGeom>
          <a:noFill/>
        </p:spPr>
        <p:txBody>
          <a:bodyPr wrap="square" rtlCol="0">
            <a:spAutoFit/>
          </a:bodyPr>
          <a:lstStyle/>
          <a:p>
            <a:r>
              <a:rPr kumimoji="1" lang="en-US" altLang="zh-CN"/>
              <a:t>High-level formatting</a:t>
            </a:r>
            <a:endParaRPr kumimoji="1" lang="zh-CN" altLang="en-US" dirty="0"/>
          </a:p>
        </p:txBody>
      </p:sp>
      <p:sp>
        <p:nvSpPr>
          <p:cNvPr id="16" name="文本框 15"/>
          <p:cNvSpPr txBox="1"/>
          <p:nvPr/>
        </p:nvSpPr>
        <p:spPr>
          <a:xfrm>
            <a:off x="10763250" y="7281135"/>
            <a:ext cx="1847850" cy="369332"/>
          </a:xfrm>
          <a:prstGeom prst="rect">
            <a:avLst/>
          </a:prstGeom>
          <a:noFill/>
        </p:spPr>
        <p:txBody>
          <a:bodyPr wrap="square" rtlCol="0">
            <a:spAutoFit/>
          </a:bodyPr>
          <a:lstStyle/>
          <a:p>
            <a:r>
              <a:rPr kumimoji="1" lang="en-US" altLang="zh-CN"/>
              <a:t>Install OS</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4" grpId="0" animBg="1"/>
      <p:bldP spid="13" grpId="0"/>
      <p:bldP spid="19" grpId="0"/>
      <p:bldP spid="20"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noChangeArrowheads="1"/>
          </p:cNvSpPr>
          <p:nvPr>
            <p:ph type="title"/>
          </p:nvPr>
        </p:nvSpPr>
        <p:spPr>
          <a:xfrm>
            <a:off x="774700" y="4278313"/>
            <a:ext cx="12344400" cy="768350"/>
          </a:xfrm>
        </p:spPr>
        <p:txBody>
          <a:bodyPr/>
          <a:lstStyle/>
          <a:p>
            <a:r>
              <a:rPr kumimoji="1" lang="en-US" altLang="zh-CN" dirty="0">
                <a:ea typeface="MS PGothic" charset="-128"/>
              </a:rPr>
              <a:t>Disk (HDD) Scheduling</a:t>
            </a:r>
            <a:endParaRPr kumimoji="1" lang="zh-CN" altLang="en-US" dirty="0">
              <a:ea typeface="MS PGothic"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066800" y="369888"/>
            <a:ext cx="11963400" cy="768350"/>
          </a:xfrm>
        </p:spPr>
        <p:txBody>
          <a:bodyPr/>
          <a:lstStyle/>
          <a:p>
            <a:pPr eaLnBrk="1" hangingPunct="1"/>
            <a:r>
              <a:rPr lang="en-US" altLang="zh-CN">
                <a:ea typeface="MS PGothic" charset="-128"/>
              </a:rPr>
              <a:t>Disk Scheduling (Cont.)</a:t>
            </a:r>
          </a:p>
        </p:txBody>
      </p:sp>
      <p:sp>
        <p:nvSpPr>
          <p:cNvPr id="50178" name="Rectangle 3"/>
          <p:cNvSpPr>
            <a:spLocks noGrp="1" noChangeArrowheads="1"/>
          </p:cNvSpPr>
          <p:nvPr>
            <p:ph type="body" idx="1"/>
          </p:nvPr>
        </p:nvSpPr>
        <p:spPr/>
        <p:txBody>
          <a:bodyPr/>
          <a:lstStyle/>
          <a:p>
            <a:pPr>
              <a:tabLst>
                <a:tab pos="2443163" algn="l"/>
              </a:tabLst>
            </a:pPr>
            <a:r>
              <a:rPr lang="en-US" altLang="zh-CN" sz="2800" dirty="0">
                <a:ea typeface="MS PGothic" charset="-128"/>
              </a:rPr>
              <a:t>There are many sources of disk I/O request</a:t>
            </a:r>
          </a:p>
          <a:p>
            <a:pPr lvl="1">
              <a:tabLst>
                <a:tab pos="2443163" algn="l"/>
              </a:tabLst>
            </a:pPr>
            <a:r>
              <a:rPr lang="en-US" altLang="zh-CN" sz="2800" dirty="0">
                <a:ea typeface="MS PGothic" charset="-128"/>
              </a:rPr>
              <a:t>Concurrent processes</a:t>
            </a:r>
          </a:p>
          <a:p>
            <a:pPr>
              <a:tabLst>
                <a:tab pos="2443163" algn="l"/>
              </a:tabLst>
            </a:pPr>
            <a:r>
              <a:rPr lang="en-US" altLang="zh-CN" sz="2800" dirty="0">
                <a:ea typeface="MS PGothic" charset="-128"/>
              </a:rPr>
              <a:t>I/O request includes input or output mode, disk address, memory address, number of sectors to transfer</a:t>
            </a:r>
          </a:p>
          <a:p>
            <a:pPr>
              <a:tabLst>
                <a:tab pos="2443163" algn="l"/>
              </a:tabLst>
            </a:pPr>
            <a:r>
              <a:rPr lang="en-US" altLang="zh-CN" sz="2800" dirty="0">
                <a:ea typeface="MS PGothic" charset="-128"/>
              </a:rPr>
              <a:t>OS maintains </a:t>
            </a:r>
            <a:r>
              <a:rPr lang="en-US" altLang="zh-CN" sz="2800" b="1" dirty="0">
                <a:solidFill>
                  <a:srgbClr val="FF0000"/>
                </a:solidFill>
                <a:ea typeface="MS PGothic" charset="-128"/>
              </a:rPr>
              <a:t>queue of requests</a:t>
            </a:r>
            <a:r>
              <a:rPr lang="en-US" altLang="zh-CN" sz="2800" dirty="0">
                <a:ea typeface="MS PGothic" charset="-128"/>
              </a:rPr>
              <a:t>, per disk or device</a:t>
            </a:r>
            <a:r>
              <a:rPr lang="zh-CN" altLang="en-US" sz="2800" dirty="0">
                <a:ea typeface="MS PGothic" charset="-128"/>
              </a:rPr>
              <a:t>（设备等待队列）</a:t>
            </a:r>
            <a:endParaRPr lang="en-US" altLang="zh-CN" sz="2800" dirty="0">
              <a:ea typeface="MS PGothic" charset="-128"/>
            </a:endParaRPr>
          </a:p>
          <a:p>
            <a:pPr>
              <a:tabLst>
                <a:tab pos="2443163" algn="l"/>
              </a:tabLst>
            </a:pPr>
            <a:r>
              <a:rPr lang="en-US" altLang="zh-CN" sz="2800" dirty="0">
                <a:ea typeface="MS PGothic" charset="-128"/>
              </a:rPr>
              <a:t>Idle disk can immediately work on I/O request, busy disk means work must queue</a:t>
            </a:r>
          </a:p>
          <a:p>
            <a:pPr lvl="1">
              <a:tabLst>
                <a:tab pos="2443163" algn="l"/>
              </a:tabLst>
            </a:pPr>
            <a:r>
              <a:rPr lang="en-US" altLang="zh-CN" sz="2800" dirty="0">
                <a:ea typeface="MS PGothic" charset="-128"/>
              </a:rPr>
              <a:t>Optimization algorithms only make sense when a queue exists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zh-CN">
                <a:ea typeface="MS PGothic" charset="-128"/>
              </a:rPr>
              <a:t>Disk Scheduling</a:t>
            </a:r>
          </a:p>
        </p:txBody>
      </p:sp>
      <p:sp>
        <p:nvSpPr>
          <p:cNvPr id="52226" name="Rectangle 3"/>
          <p:cNvSpPr>
            <a:spLocks noGrp="1" noChangeArrowheads="1"/>
          </p:cNvSpPr>
          <p:nvPr>
            <p:ph type="body" idx="1"/>
          </p:nvPr>
        </p:nvSpPr>
        <p:spPr>
          <a:xfrm>
            <a:off x="1209675" y="1644650"/>
            <a:ext cx="11542713" cy="6862763"/>
          </a:xfrm>
        </p:spPr>
        <p:txBody>
          <a:bodyPr/>
          <a:lstStyle/>
          <a:p>
            <a:r>
              <a:rPr lang="en-US" altLang="zh-CN" sz="2800" dirty="0">
                <a:ea typeface="MS PGothic" charset="-128"/>
              </a:rPr>
              <a:t>Request queue</a:t>
            </a:r>
          </a:p>
          <a:p>
            <a:pPr lvl="1"/>
            <a:r>
              <a:rPr lang="en-US" altLang="zh-CN" sz="2800" dirty="0">
                <a:ea typeface="MS PGothic" charset="-128"/>
              </a:rPr>
              <a:t>E.g. elevator</a:t>
            </a:r>
          </a:p>
          <a:p>
            <a:pPr lvl="1"/>
            <a:endParaRPr lang="en-US" altLang="zh-CN" sz="2800" dirty="0">
              <a:ea typeface="MS PGothic" charset="-128"/>
            </a:endParaRPr>
          </a:p>
          <a:p>
            <a:r>
              <a:rPr lang="en-US" altLang="zh-CN" sz="2800" dirty="0">
                <a:solidFill>
                  <a:srgbClr val="FF0000"/>
                </a:solidFill>
                <a:ea typeface="MS PGothic" charset="-128"/>
              </a:rPr>
              <a:t>Minimize total seek time</a:t>
            </a:r>
          </a:p>
          <a:p>
            <a:endParaRPr lang="en-US" altLang="zh-CN" sz="2800" dirty="0">
              <a:ea typeface="MS PGothic" charset="-128"/>
            </a:endParaRPr>
          </a:p>
          <a:p>
            <a:r>
              <a:rPr lang="en-US" altLang="zh-CN" sz="2800" dirty="0">
                <a:ea typeface="MS PGothic" charset="-128"/>
              </a:rPr>
              <a:t>Seek time </a:t>
            </a:r>
            <a:r>
              <a:rPr lang="en-US" altLang="zh-CN" sz="2800" dirty="0">
                <a:ea typeface="MS PGothic" charset="-128"/>
                <a:sym typeface="Symbol" charset="2"/>
              </a:rPr>
              <a:t> seek distance</a:t>
            </a:r>
          </a:p>
          <a:p>
            <a:pPr lvl="1"/>
            <a:r>
              <a:rPr lang="en-US" altLang="zh-CN" sz="2800" dirty="0">
                <a:ea typeface="MS PGothic" charset="-128"/>
                <a:sym typeface="Symbol" charset="2"/>
              </a:rPr>
              <a:t>Cylinder number</a:t>
            </a:r>
          </a:p>
          <a:p>
            <a:pPr lvl="1"/>
            <a:r>
              <a:rPr lang="en-US" altLang="zh-CN" sz="2800" dirty="0">
                <a:ea typeface="MS PGothic" charset="-128"/>
                <a:sym typeface="Symbol" charset="2"/>
              </a:rPr>
              <a:t>LBA</a:t>
            </a:r>
          </a:p>
          <a:p>
            <a:endParaRPr lang="en-US" altLang="zh-CN" sz="2800" dirty="0">
              <a:ea typeface="MS PGothic" charset="-128"/>
              <a:sym typeface="Symbol" charset="2"/>
            </a:endParaRPr>
          </a:p>
          <a:p>
            <a:r>
              <a:rPr lang="en-US" altLang="zh-CN" sz="2800" dirty="0">
                <a:ea typeface="MS PGothic" charset="-128"/>
                <a:sym typeface="Symbol" charset="2"/>
              </a:rPr>
              <a:t>OS or hardware?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1066800" y="369888"/>
            <a:ext cx="11963400" cy="768350"/>
          </a:xfrm>
        </p:spPr>
        <p:txBody>
          <a:bodyPr/>
          <a:lstStyle/>
          <a:p>
            <a:pPr eaLnBrk="1" hangingPunct="1"/>
            <a:r>
              <a:rPr lang="en-US" altLang="zh-CN">
                <a:ea typeface="MS PGothic" charset="-128"/>
              </a:rPr>
              <a:t>Disk Scheduling (Cont.)</a:t>
            </a:r>
          </a:p>
        </p:txBody>
      </p:sp>
      <p:sp>
        <p:nvSpPr>
          <p:cNvPr id="54274" name="Rectangle 3"/>
          <p:cNvSpPr>
            <a:spLocks noGrp="1" noChangeArrowheads="1"/>
          </p:cNvSpPr>
          <p:nvPr>
            <p:ph type="body" idx="1"/>
          </p:nvPr>
        </p:nvSpPr>
        <p:spPr/>
        <p:txBody>
          <a:bodyPr/>
          <a:lstStyle/>
          <a:p>
            <a:pPr>
              <a:tabLst>
                <a:tab pos="2443163" algn="l"/>
              </a:tabLst>
            </a:pPr>
            <a:r>
              <a:rPr lang="en-US" altLang="zh-CN" sz="2800" dirty="0">
                <a:ea typeface="MS PGothic" charset="-128"/>
              </a:rPr>
              <a:t>Several algorithms exist to schedule the servicing of disk I/O requests</a:t>
            </a:r>
          </a:p>
          <a:p>
            <a:pPr>
              <a:tabLst>
                <a:tab pos="2443163" algn="l"/>
              </a:tabLst>
            </a:pPr>
            <a:r>
              <a:rPr lang="en-US" altLang="zh-CN" sz="2800" dirty="0">
                <a:ea typeface="MS PGothic" charset="-128"/>
              </a:rPr>
              <a:t>The analysis is true for one or many platters</a:t>
            </a:r>
          </a:p>
          <a:p>
            <a:pPr>
              <a:tabLst>
                <a:tab pos="2443163" algn="l"/>
              </a:tabLst>
            </a:pPr>
            <a:r>
              <a:rPr lang="en-US" altLang="zh-CN" sz="2800" dirty="0">
                <a:ea typeface="MS PGothic" charset="-128"/>
              </a:rPr>
              <a:t>We illustrate scheduling algorithms with a request queue (0-199, cylinders)</a:t>
            </a:r>
          </a:p>
          <a:p>
            <a:pPr>
              <a:buFont typeface="Monotype Sorts" charset="2"/>
              <a:buNone/>
              <a:tabLst>
                <a:tab pos="2443163" algn="l"/>
              </a:tabLst>
            </a:pPr>
            <a:r>
              <a:rPr lang="en-US" altLang="zh-CN" sz="2800" dirty="0">
                <a:ea typeface="MS PGothic" charset="-128"/>
              </a:rPr>
              <a:t>		</a:t>
            </a:r>
            <a:br>
              <a:rPr lang="en-US" altLang="zh-CN" sz="2800" dirty="0">
                <a:ea typeface="MS PGothic" charset="-128"/>
              </a:rPr>
            </a:br>
            <a:r>
              <a:rPr lang="en-US" altLang="zh-CN" sz="2800" dirty="0">
                <a:ea typeface="MS PGothic" charset="-128"/>
              </a:rPr>
              <a:t>	98, 183, 37, 122, 14, 124, 65, 67</a:t>
            </a:r>
          </a:p>
          <a:p>
            <a:pPr>
              <a:buFont typeface="Monotype Sorts" charset="2"/>
              <a:buNone/>
              <a:tabLst>
                <a:tab pos="2443163" algn="l"/>
              </a:tabLst>
            </a:pPr>
            <a:endParaRPr lang="en-US" altLang="zh-CN" sz="2800" dirty="0">
              <a:ea typeface="MS PGothic" charset="-128"/>
            </a:endParaRPr>
          </a:p>
          <a:p>
            <a:pPr>
              <a:buFont typeface="Monotype Sorts" charset="2"/>
              <a:buNone/>
              <a:tabLst>
                <a:tab pos="2443163" algn="l"/>
              </a:tabLst>
            </a:pPr>
            <a:r>
              <a:rPr lang="en-US" altLang="zh-CN" sz="2800" dirty="0">
                <a:ea typeface="MS PGothic" charset="-128"/>
              </a:rPr>
              <a:t>	Head pointer 53</a:t>
            </a:r>
          </a:p>
          <a:p>
            <a:pPr>
              <a:tabLst>
                <a:tab pos="2443163" algn="l"/>
              </a:tabLst>
            </a:pPr>
            <a:endParaRPr lang="en-US" altLang="zh-CN" dirty="0">
              <a:ea typeface="MS PGothic"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474788" y="369888"/>
            <a:ext cx="10425112" cy="768350"/>
          </a:xfrm>
        </p:spPr>
        <p:txBody>
          <a:bodyPr/>
          <a:lstStyle/>
          <a:p>
            <a:pPr eaLnBrk="1" hangingPunct="1"/>
            <a:r>
              <a:rPr lang="en-US" altLang="zh-CN">
                <a:ea typeface="MS PGothic" charset="-128"/>
              </a:rPr>
              <a:t>FCFS</a:t>
            </a:r>
          </a:p>
        </p:txBody>
      </p:sp>
      <p:pic>
        <p:nvPicPr>
          <p:cNvPr id="563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1533525"/>
            <a:ext cx="10882312" cy="700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a:extLst>
              <a:ext uri="{FF2B5EF4-FFF2-40B4-BE49-F238E27FC236}">
                <a16:creationId xmlns:a16="http://schemas.microsoft.com/office/drawing/2014/main" id="{9FFAAC6C-7D53-B52A-10ED-2DBB8D432A20}"/>
              </a:ext>
            </a:extLst>
          </p:cNvPr>
          <p:cNvSpPr/>
          <p:nvPr/>
        </p:nvSpPr>
        <p:spPr bwMode="auto">
          <a:xfrm>
            <a:off x="178904" y="0"/>
            <a:ext cx="2415209" cy="250466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zh-CN">
                <a:ea typeface="MS PGothic" charset="-128"/>
              </a:rPr>
              <a:t>Objectives</a:t>
            </a:r>
          </a:p>
        </p:txBody>
      </p:sp>
      <p:sp>
        <p:nvSpPr>
          <p:cNvPr id="8194" name="Rectangle 3"/>
          <p:cNvSpPr>
            <a:spLocks noGrp="1" noChangeArrowheads="1"/>
          </p:cNvSpPr>
          <p:nvPr>
            <p:ph type="body" idx="1"/>
          </p:nvPr>
        </p:nvSpPr>
        <p:spPr>
          <a:xfrm>
            <a:off x="1209675" y="1644650"/>
            <a:ext cx="11468100" cy="6040438"/>
          </a:xfrm>
        </p:spPr>
        <p:txBody>
          <a:bodyPr/>
          <a:lstStyle/>
          <a:p>
            <a:r>
              <a:rPr lang="en-US" altLang="zh-CN" sz="2800" dirty="0">
                <a:ea typeface="MS PGothic" charset="-128"/>
              </a:rPr>
              <a:t>To describe the physical structure of secondary storage devices and its effects on the uses of the devices</a:t>
            </a:r>
          </a:p>
          <a:p>
            <a:endParaRPr lang="en-US" altLang="zh-CN" sz="2800" dirty="0">
              <a:ea typeface="MS PGothic" charset="-128"/>
            </a:endParaRPr>
          </a:p>
          <a:p>
            <a:r>
              <a:rPr lang="en-US" altLang="zh-CN" sz="2800" dirty="0">
                <a:ea typeface="MS PGothic" charset="-128"/>
              </a:rPr>
              <a:t>To explain the performance characteristics of mass-storage devices</a:t>
            </a:r>
          </a:p>
          <a:p>
            <a:endParaRPr lang="en-US" altLang="zh-CN" sz="2800" dirty="0">
              <a:ea typeface="MS PGothic" charset="-128"/>
            </a:endParaRPr>
          </a:p>
          <a:p>
            <a:r>
              <a:rPr lang="en-US" altLang="zh-CN" sz="2800" dirty="0">
                <a:ea typeface="MS PGothic" charset="-128"/>
              </a:rPr>
              <a:t>To evaluate disk scheduling algorithms</a:t>
            </a:r>
          </a:p>
          <a:p>
            <a:endParaRPr lang="en-US" altLang="zh-CN" sz="2800" dirty="0">
              <a:ea typeface="MS PGothic" charset="-128"/>
            </a:endParaRPr>
          </a:p>
          <a:p>
            <a:r>
              <a:rPr lang="en-US" altLang="zh-CN" sz="2800" dirty="0">
                <a:ea typeface="MS PGothic" charset="-128"/>
              </a:rPr>
              <a:t>To discuss operating-system services provided for mass storage, including RAID</a:t>
            </a:r>
          </a:p>
          <a:p>
            <a:pPr>
              <a:buFont typeface="Monotype Sorts" charset="2"/>
              <a:buNone/>
            </a:pPr>
            <a:endParaRPr lang="en-US" altLang="zh-CN" dirty="0">
              <a:ea typeface="MS PGothic" charset="-128"/>
            </a:endParaRPr>
          </a:p>
          <a:p>
            <a:endParaRPr lang="en-US" altLang="zh-CN" dirty="0">
              <a:ea typeface="MS PGothic"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dirty="0">
                <a:ea typeface="MS PGothic" charset="-128"/>
              </a:rPr>
              <a:t>SSTF</a:t>
            </a:r>
          </a:p>
        </p:txBody>
      </p:sp>
      <p:sp>
        <p:nvSpPr>
          <p:cNvPr id="58370" name="Rectangle 3"/>
          <p:cNvSpPr>
            <a:spLocks noGrp="1" noChangeArrowheads="1"/>
          </p:cNvSpPr>
          <p:nvPr>
            <p:ph type="body" idx="1"/>
          </p:nvPr>
        </p:nvSpPr>
        <p:spPr>
          <a:xfrm>
            <a:off x="1209675" y="1644650"/>
            <a:ext cx="11557000" cy="6040438"/>
          </a:xfrm>
        </p:spPr>
        <p:txBody>
          <a:bodyPr/>
          <a:lstStyle/>
          <a:p>
            <a:r>
              <a:rPr lang="en-US" altLang="zh-CN" sz="3200" b="1" dirty="0">
                <a:solidFill>
                  <a:srgbClr val="FF0000"/>
                </a:solidFill>
                <a:ea typeface="MS PGothic" charset="-128"/>
              </a:rPr>
              <a:t>Shortest Seek Time First </a:t>
            </a:r>
            <a:r>
              <a:rPr lang="en-US" altLang="zh-CN" sz="2800" dirty="0">
                <a:ea typeface="MS PGothic" charset="-128"/>
              </a:rPr>
              <a:t>selects the request with the minimum seek time from the current head position</a:t>
            </a:r>
          </a:p>
          <a:p>
            <a:endParaRPr lang="en-US" altLang="zh-CN" sz="2800" dirty="0">
              <a:ea typeface="MS PGothic" charset="-128"/>
            </a:endParaRPr>
          </a:p>
          <a:p>
            <a:r>
              <a:rPr lang="en-US" altLang="zh-CN" sz="2800" dirty="0">
                <a:ea typeface="MS PGothic" charset="-128"/>
              </a:rPr>
              <a:t>SSTF scheduling is a form of SJF scheduling; </a:t>
            </a:r>
          </a:p>
          <a:p>
            <a:r>
              <a:rPr lang="en-US" altLang="zh-CN" sz="2800" dirty="0">
                <a:ea typeface="MS PGothic" charset="-128"/>
              </a:rPr>
              <a:t>may cause </a:t>
            </a:r>
            <a:r>
              <a:rPr lang="en-US" altLang="zh-CN" sz="2800" dirty="0">
                <a:solidFill>
                  <a:srgbClr val="FF0000"/>
                </a:solidFill>
                <a:ea typeface="MS PGothic" charset="-128"/>
              </a:rPr>
              <a:t>starvation</a:t>
            </a:r>
            <a:r>
              <a:rPr lang="en-US" altLang="zh-CN" sz="2800" dirty="0">
                <a:ea typeface="MS PGothic" charset="-128"/>
              </a:rPr>
              <a:t> of some requests</a:t>
            </a:r>
          </a:p>
          <a:p>
            <a:r>
              <a:rPr lang="zh-CN" altLang="en-US" sz="2800" dirty="0">
                <a:ea typeface="MS PGothic" charset="-128"/>
              </a:rPr>
              <a:t>处理距离最短的</a:t>
            </a:r>
            <a:endParaRPr lang="en-US" altLang="zh-CN" sz="2800" dirty="0">
              <a:ea typeface="MS PGothic"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tLang="zh-CN">
                <a:ea typeface="MS PGothic" charset="-128"/>
              </a:rPr>
              <a:t>SSTF (Cont.)</a:t>
            </a:r>
          </a:p>
        </p:txBody>
      </p:sp>
      <p:pic>
        <p:nvPicPr>
          <p:cNvPr id="60418"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687513"/>
            <a:ext cx="107569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685800" y="369888"/>
            <a:ext cx="11761788" cy="768350"/>
          </a:xfrm>
        </p:spPr>
        <p:txBody>
          <a:bodyPr/>
          <a:lstStyle/>
          <a:p>
            <a:pPr eaLnBrk="1" hangingPunct="1"/>
            <a:r>
              <a:rPr lang="en-US" altLang="zh-CN">
                <a:ea typeface="MS PGothic" charset="-128"/>
              </a:rPr>
              <a:t>SCAN</a:t>
            </a:r>
          </a:p>
        </p:txBody>
      </p:sp>
      <p:sp>
        <p:nvSpPr>
          <p:cNvPr id="62466" name="Rectangle 3"/>
          <p:cNvSpPr>
            <a:spLocks noGrp="1" noChangeArrowheads="1"/>
          </p:cNvSpPr>
          <p:nvPr>
            <p:ph type="body" idx="1"/>
          </p:nvPr>
        </p:nvSpPr>
        <p:spPr>
          <a:xfrm>
            <a:off x="1209675" y="1644650"/>
            <a:ext cx="11599863" cy="3306763"/>
          </a:xfrm>
        </p:spPr>
        <p:txBody>
          <a:bodyPr/>
          <a:lstStyle/>
          <a:p>
            <a:r>
              <a:rPr lang="en-US" altLang="zh-CN" sz="2800" dirty="0">
                <a:ea typeface="MS PGothic" charset="-128"/>
              </a:rPr>
              <a:t>The disk arm starts at one end of the disk, and moves toward the other end, servicing requests until it gets to the other end of the disk, where the head movement is reversed and servicing continues.</a:t>
            </a:r>
          </a:p>
          <a:p>
            <a:endParaRPr lang="en-US" altLang="zh-CN" sz="2800" dirty="0">
              <a:ea typeface="MS PGothic" charset="-128"/>
            </a:endParaRPr>
          </a:p>
          <a:p>
            <a:endParaRPr lang="en-US" altLang="zh-CN" sz="2800" dirty="0">
              <a:ea typeface="MS PGothic" charset="-128"/>
            </a:endParaRPr>
          </a:p>
          <a:p>
            <a:r>
              <a:rPr lang="en-US" altLang="zh-CN" sz="2800" b="1" dirty="0">
                <a:solidFill>
                  <a:srgbClr val="FF0000"/>
                </a:solidFill>
                <a:ea typeface="MS PGothic" charset="-128"/>
              </a:rPr>
              <a:t>Moving direction</a:t>
            </a:r>
          </a:p>
        </p:txBody>
      </p:sp>
      <p:sp>
        <p:nvSpPr>
          <p:cNvPr id="62467" name="文本框 1"/>
          <p:cNvSpPr txBox="1">
            <a:spLocks noChangeArrowheads="1"/>
          </p:cNvSpPr>
          <p:nvPr/>
        </p:nvSpPr>
        <p:spPr bwMode="auto">
          <a:xfrm>
            <a:off x="5397500" y="3278188"/>
            <a:ext cx="5843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4000" b="1">
                <a:solidFill>
                  <a:srgbClr val="00B0F0"/>
                </a:solidFill>
              </a:rPr>
              <a:t>Elevator</a:t>
            </a:r>
            <a:endParaRPr kumimoji="1" lang="zh-CN" altLang="en-US" sz="4000" b="1">
              <a:solidFill>
                <a:srgbClr val="00B0F0"/>
              </a:solidFill>
            </a:endParaRPr>
          </a:p>
        </p:txBody>
      </p:sp>
      <p:pic>
        <p:nvPicPr>
          <p:cNvPr id="6246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013" y="3198813"/>
            <a:ext cx="45720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zh-CN">
                <a:ea typeface="MS PGothic" charset="-128"/>
              </a:rPr>
              <a:t>SCAN (Cont.)</a:t>
            </a:r>
          </a:p>
        </p:txBody>
      </p:sp>
      <p:pic>
        <p:nvPicPr>
          <p:cNvPr id="645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1487488"/>
            <a:ext cx="10688637" cy="716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515" name="直线箭头连接符 2"/>
          <p:cNvCxnSpPr>
            <a:cxnSpLocks noChangeShapeType="1"/>
          </p:cNvCxnSpPr>
          <p:nvPr/>
        </p:nvCxnSpPr>
        <p:spPr bwMode="auto">
          <a:xfrm flipH="1">
            <a:off x="3100388" y="3724275"/>
            <a:ext cx="1427162" cy="22225"/>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685800" y="369888"/>
            <a:ext cx="11804650" cy="768350"/>
          </a:xfrm>
        </p:spPr>
        <p:txBody>
          <a:bodyPr/>
          <a:lstStyle/>
          <a:p>
            <a:pPr eaLnBrk="1" hangingPunct="1"/>
            <a:r>
              <a:rPr lang="en-US" altLang="zh-CN">
                <a:ea typeface="MS PGothic" charset="-128"/>
              </a:rPr>
              <a:t>C-SCAN</a:t>
            </a:r>
          </a:p>
        </p:txBody>
      </p:sp>
      <p:sp>
        <p:nvSpPr>
          <p:cNvPr id="66562" name="Rectangle 3"/>
          <p:cNvSpPr>
            <a:spLocks noGrp="1" noChangeArrowheads="1"/>
          </p:cNvSpPr>
          <p:nvPr>
            <p:ph type="body" idx="1"/>
          </p:nvPr>
        </p:nvSpPr>
        <p:spPr>
          <a:xfrm>
            <a:off x="1209675" y="1644650"/>
            <a:ext cx="11499850" cy="6040438"/>
          </a:xfrm>
        </p:spPr>
        <p:txBody>
          <a:bodyPr/>
          <a:lstStyle/>
          <a:p>
            <a:r>
              <a:rPr lang="en-US" altLang="zh-CN" sz="2800" dirty="0">
                <a:ea typeface="ＭＳ Ｐゴシック" charset="-128"/>
                <a:cs typeface="ＭＳ Ｐゴシック" charset="-128"/>
              </a:rPr>
              <a:t>Provides a more uniform wait time than SCAN</a:t>
            </a:r>
          </a:p>
          <a:p>
            <a:endParaRPr lang="en-US" altLang="zh-CN" sz="2800" dirty="0">
              <a:ea typeface="ＭＳ Ｐゴシック" charset="-128"/>
              <a:cs typeface="ＭＳ Ｐゴシック" charset="-128"/>
            </a:endParaRPr>
          </a:p>
          <a:p>
            <a:r>
              <a:rPr lang="en-US" altLang="zh-CN" sz="2800" dirty="0">
                <a:ea typeface="ＭＳ Ｐゴシック" charset="-128"/>
                <a:cs typeface="ＭＳ Ｐゴシック" charset="-128"/>
              </a:rPr>
              <a:t>The head moves from one end of the disk to the other, servicing requests as it goes</a:t>
            </a:r>
          </a:p>
          <a:p>
            <a:pPr lvl="1"/>
            <a:r>
              <a:rPr lang="en-US" altLang="zh-CN" sz="2800" dirty="0">
                <a:ea typeface="ＭＳ Ｐゴシック" charset="-128"/>
                <a:cs typeface="ＭＳ Ｐゴシック" charset="-128"/>
              </a:rPr>
              <a:t>When it reaches the other end, however, it immediately returns to the beginning of the disk, without servicing any requests on the return trip</a:t>
            </a:r>
          </a:p>
          <a:p>
            <a:pPr lvl="1"/>
            <a:endParaRPr lang="en-US" altLang="zh-CN" sz="2800" dirty="0">
              <a:ea typeface="ＭＳ Ｐゴシック" charset="-128"/>
              <a:cs typeface="ＭＳ Ｐゴシック" charset="-128"/>
            </a:endParaRPr>
          </a:p>
          <a:p>
            <a:r>
              <a:rPr lang="en-US" altLang="zh-CN" sz="2800" dirty="0">
                <a:ea typeface="ＭＳ Ｐゴシック" charset="-128"/>
                <a:cs typeface="ＭＳ Ｐゴシック" charset="-128"/>
              </a:rPr>
              <a:t>Treats the cylinders </a:t>
            </a:r>
            <a:r>
              <a:rPr lang="en-US" altLang="zh-CN" sz="2800" b="1" dirty="0">
                <a:solidFill>
                  <a:srgbClr val="FF0000"/>
                </a:solidFill>
                <a:ea typeface="ＭＳ Ｐゴシック" charset="-128"/>
                <a:cs typeface="ＭＳ Ｐゴシック" charset="-128"/>
              </a:rPr>
              <a:t>as a circular list </a:t>
            </a:r>
            <a:r>
              <a:rPr lang="en-US" altLang="zh-CN" sz="2800" dirty="0">
                <a:ea typeface="ＭＳ Ｐゴシック" charset="-128"/>
                <a:cs typeface="ＭＳ Ｐゴシック" charset="-128"/>
              </a:rPr>
              <a:t>that wraps around from the last cylinder to the first one</a:t>
            </a:r>
          </a:p>
          <a:p>
            <a:pPr>
              <a:buFont typeface="Monotype Sorts" charset="2"/>
              <a:buNone/>
            </a:pPr>
            <a:endParaRPr lang="en-US" altLang="zh-CN" sz="2800" dirty="0">
              <a:ea typeface="ＭＳ Ｐゴシック" charset="-128"/>
              <a:cs typeface="ＭＳ Ｐゴシック"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zh-CN">
                <a:ea typeface="MS PGothic" charset="-128"/>
              </a:rPr>
              <a:t>C-SCAN (Cont.)</a:t>
            </a:r>
          </a:p>
        </p:txBody>
      </p:sp>
      <p:pic>
        <p:nvPicPr>
          <p:cNvPr id="68610"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731364" y="1538287"/>
            <a:ext cx="10487624" cy="705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cxnSp>
        <p:nvCxnSpPr>
          <p:cNvPr id="68611" name="直线箭头连接符 3"/>
          <p:cNvCxnSpPr>
            <a:cxnSpLocks noChangeShapeType="1"/>
          </p:cNvCxnSpPr>
          <p:nvPr/>
        </p:nvCxnSpPr>
        <p:spPr bwMode="auto">
          <a:xfrm flipV="1">
            <a:off x="4752402" y="3733618"/>
            <a:ext cx="1666875" cy="20637"/>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zh-CN">
                <a:ea typeface="MS PGothic" charset="-128"/>
              </a:rPr>
              <a:t>Look &amp; C-LOOK</a:t>
            </a:r>
          </a:p>
        </p:txBody>
      </p:sp>
      <p:sp>
        <p:nvSpPr>
          <p:cNvPr id="70658" name="Rectangle 3"/>
          <p:cNvSpPr>
            <a:spLocks noGrp="1" noChangeArrowheads="1"/>
          </p:cNvSpPr>
          <p:nvPr>
            <p:ph type="body" idx="1"/>
          </p:nvPr>
        </p:nvSpPr>
        <p:spPr>
          <a:xfrm>
            <a:off x="1209675" y="1644650"/>
            <a:ext cx="11496675" cy="4343400"/>
          </a:xfrm>
        </p:spPr>
        <p:txBody>
          <a:bodyPr/>
          <a:lstStyle/>
          <a:p>
            <a:r>
              <a:rPr lang="en-US" altLang="zh-CN" sz="2800" dirty="0">
                <a:ea typeface="MS PGothic" charset="-128"/>
              </a:rPr>
              <a:t>LOOK a version of SCAN, C-LOOK a version of C-SCAN</a:t>
            </a:r>
          </a:p>
          <a:p>
            <a:endParaRPr lang="en-US" altLang="zh-CN" sz="2800" dirty="0">
              <a:ea typeface="MS PGothic" charset="-128"/>
            </a:endParaRPr>
          </a:p>
          <a:p>
            <a:r>
              <a:rPr lang="en-US" altLang="zh-CN" sz="2800" dirty="0">
                <a:ea typeface="MS PGothic" charset="-128"/>
              </a:rPr>
              <a:t>Arm only goes as far as the </a:t>
            </a:r>
            <a:r>
              <a:rPr lang="en-US" altLang="zh-CN" sz="2800" b="1" dirty="0">
                <a:solidFill>
                  <a:srgbClr val="FF0000"/>
                </a:solidFill>
                <a:ea typeface="MS PGothic" charset="-128"/>
              </a:rPr>
              <a:t>last request in each direction</a:t>
            </a:r>
            <a:r>
              <a:rPr lang="en-US" altLang="zh-CN" sz="2800" dirty="0">
                <a:ea typeface="MS PGothic" charset="-128"/>
              </a:rPr>
              <a:t>, then reverses direction immediately, without first going all the way to the end of the disk </a:t>
            </a:r>
          </a:p>
          <a:p>
            <a:endParaRPr lang="en-US" altLang="zh-CN" sz="2800" dirty="0">
              <a:ea typeface="MS PGothic" charset="-128"/>
            </a:endParaRPr>
          </a:p>
          <a:p>
            <a:endParaRPr lang="en-US" altLang="zh-CN" sz="2800" dirty="0">
              <a:ea typeface="MS PGothic" charset="-128"/>
            </a:endParaRPr>
          </a:p>
          <a:p>
            <a:r>
              <a:rPr lang="zh-CN" altLang="en-US" sz="2800" dirty="0">
                <a:ea typeface="MS PGothic" charset="-128"/>
              </a:rPr>
              <a:t>处理完等待队列中最大或最小柱面的请求就调头，节约时间</a:t>
            </a:r>
            <a:endParaRPr lang="zh-CN" altLang="zh-CN" sz="2800" dirty="0">
              <a:ea typeface="MS PGothic" charset="-128"/>
            </a:endParaRPr>
          </a:p>
          <a:p>
            <a:endParaRPr lang="en-US" altLang="zh-CN" sz="2800" dirty="0">
              <a:ea typeface="MS PGothic"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zh-CN" dirty="0">
                <a:ea typeface="MS PGothic" charset="-128"/>
              </a:rPr>
              <a:t>LOOK</a:t>
            </a:r>
          </a:p>
        </p:txBody>
      </p:sp>
      <p:pic>
        <p:nvPicPr>
          <p:cNvPr id="5" name="图片 4">
            <a:extLst>
              <a:ext uri="{FF2B5EF4-FFF2-40B4-BE49-F238E27FC236}">
                <a16:creationId xmlns:a16="http://schemas.microsoft.com/office/drawing/2014/main" id="{5155992B-2EA1-758A-A11D-849B6653052A}"/>
              </a:ext>
            </a:extLst>
          </p:cNvPr>
          <p:cNvPicPr>
            <a:picLocks noChangeAspect="1"/>
          </p:cNvPicPr>
          <p:nvPr/>
        </p:nvPicPr>
        <p:blipFill>
          <a:blip r:embed="rId3"/>
          <a:stretch>
            <a:fillRect/>
          </a:stretch>
        </p:blipFill>
        <p:spPr>
          <a:xfrm>
            <a:off x="1467275" y="1340506"/>
            <a:ext cx="10966334" cy="7554171"/>
          </a:xfrm>
          <a:prstGeom prst="rect">
            <a:avLst/>
          </a:prstGeom>
        </p:spPr>
      </p:pic>
      <p:cxnSp>
        <p:nvCxnSpPr>
          <p:cNvPr id="64515" name="直线箭头连接符 2"/>
          <p:cNvCxnSpPr>
            <a:cxnSpLocks noChangeShapeType="1"/>
          </p:cNvCxnSpPr>
          <p:nvPr/>
        </p:nvCxnSpPr>
        <p:spPr bwMode="auto">
          <a:xfrm flipH="1">
            <a:off x="3100388" y="3657367"/>
            <a:ext cx="1427162" cy="22225"/>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93011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198563" y="369888"/>
            <a:ext cx="11831637" cy="768350"/>
          </a:xfrm>
        </p:spPr>
        <p:txBody>
          <a:bodyPr/>
          <a:lstStyle/>
          <a:p>
            <a:pPr eaLnBrk="1" hangingPunct="1"/>
            <a:r>
              <a:rPr lang="en-US" altLang="zh-CN">
                <a:ea typeface="MS PGothic" charset="-128"/>
              </a:rPr>
              <a:t>C-LOOK (Cont.)</a:t>
            </a:r>
          </a:p>
        </p:txBody>
      </p:sp>
      <p:pic>
        <p:nvPicPr>
          <p:cNvPr id="72706"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550" y="1347788"/>
            <a:ext cx="10968038"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707" name="直线箭头连接符 3"/>
          <p:cNvCxnSpPr>
            <a:cxnSpLocks noChangeShapeType="1"/>
          </p:cNvCxnSpPr>
          <p:nvPr/>
        </p:nvCxnSpPr>
        <p:spPr bwMode="auto">
          <a:xfrm flipV="1">
            <a:off x="4641850" y="3509924"/>
            <a:ext cx="1666875" cy="206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D6AD8-4D78-4201-ADE9-0640902479F9}"/>
              </a:ext>
            </a:extLst>
          </p:cNvPr>
          <p:cNvSpPr>
            <a:spLocks noGrp="1"/>
          </p:cNvSpPr>
          <p:nvPr>
            <p:ph type="title"/>
          </p:nvPr>
        </p:nvSpPr>
        <p:spPr/>
        <p:txBody>
          <a:bodyPr/>
          <a:lstStyle/>
          <a:p>
            <a:r>
              <a:rPr lang="en-US" altLang="zh-CN" dirty="0"/>
              <a:t>SSD Scheduling?</a:t>
            </a:r>
            <a:endParaRPr lang="zh-CN" altLang="en-US" dirty="0"/>
          </a:p>
        </p:txBody>
      </p:sp>
      <p:sp>
        <p:nvSpPr>
          <p:cNvPr id="3" name="Rectangle 3">
            <a:extLst>
              <a:ext uri="{FF2B5EF4-FFF2-40B4-BE49-F238E27FC236}">
                <a16:creationId xmlns:a16="http://schemas.microsoft.com/office/drawing/2014/main" id="{635C43C7-425C-4D4E-9B4C-9CD73A8964A2}"/>
              </a:ext>
            </a:extLst>
          </p:cNvPr>
          <p:cNvSpPr txBox="1">
            <a:spLocks noChangeArrowheads="1"/>
          </p:cNvSpPr>
          <p:nvPr/>
        </p:nvSpPr>
        <p:spPr>
          <a:xfrm>
            <a:off x="1209675" y="1644650"/>
            <a:ext cx="12344400" cy="6040438"/>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MS PGothic" panose="020B0600070205080204" pitchFamily="34" charset="-128"/>
              </a:defRPr>
            </a:lvl1pPr>
            <a:lvl2pPr marL="1060450" indent="-407988"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sz="3200" kern="0" dirty="0">
                <a:ea typeface="MS PGothic" charset="-128"/>
              </a:rPr>
              <a:t>NOOP</a:t>
            </a:r>
            <a:endParaRPr lang="en-US" altLang="zh-CN" sz="2800" kern="0" dirty="0">
              <a:ea typeface="MS PGothic" charset="-128"/>
            </a:endParaRPr>
          </a:p>
        </p:txBody>
      </p:sp>
    </p:spTree>
    <p:extLst>
      <p:ext uri="{BB962C8B-B14F-4D97-AF65-F5344CB8AC3E}">
        <p14:creationId xmlns:p14="http://schemas.microsoft.com/office/powerpoint/2010/main" val="119141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p:txBody>
          <a:bodyPr/>
          <a:lstStyle/>
          <a:p>
            <a:r>
              <a:rPr kumimoji="1" lang="en-US" altLang="zh-CN">
                <a:ea typeface="MS PGothic" charset="-128"/>
              </a:rPr>
              <a:t>Storage</a:t>
            </a:r>
            <a:r>
              <a:rPr kumimoji="1" lang="zh-CN" altLang="en-US">
                <a:ea typeface="MS PGothic" charset="-128"/>
              </a:rPr>
              <a:t> </a:t>
            </a:r>
            <a:r>
              <a:rPr kumimoji="1" lang="en-US" altLang="zh-CN">
                <a:ea typeface="MS PGothic" charset="-128"/>
              </a:rPr>
              <a:t>Hierarchy</a:t>
            </a:r>
            <a:endParaRPr kumimoji="1" lang="zh-CN" altLang="en-US">
              <a:ea typeface="MS PGothic" charset="-128"/>
            </a:endParaRPr>
          </a:p>
        </p:txBody>
      </p:sp>
      <p:pic>
        <p:nvPicPr>
          <p:cNvPr id="10242" name="Picture 3" descr="C:\Users\as668\Desktop\1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1365250"/>
            <a:ext cx="8575675" cy="713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标题 1"/>
          <p:cNvSpPr>
            <a:spLocks noGrp="1" noChangeArrowheads="1"/>
          </p:cNvSpPr>
          <p:nvPr>
            <p:ph type="title"/>
          </p:nvPr>
        </p:nvSpPr>
        <p:spPr>
          <a:xfrm>
            <a:off x="708025" y="4005263"/>
            <a:ext cx="12344400" cy="768350"/>
          </a:xfrm>
        </p:spPr>
        <p:txBody>
          <a:bodyPr/>
          <a:lstStyle/>
          <a:p>
            <a:r>
              <a:rPr kumimoji="1" lang="en-US" altLang="zh-CN" dirty="0">
                <a:ea typeface="MS PGothic" charset="-128"/>
              </a:rPr>
              <a:t>RAID</a:t>
            </a:r>
            <a:endParaRPr kumimoji="1" lang="zh-CN" altLang="en-US" dirty="0">
              <a:ea typeface="MS PGothic"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052513" y="369888"/>
            <a:ext cx="11642725" cy="768350"/>
          </a:xfrm>
        </p:spPr>
        <p:txBody>
          <a:bodyPr/>
          <a:lstStyle/>
          <a:p>
            <a:pPr eaLnBrk="1" hangingPunct="1"/>
            <a:r>
              <a:rPr lang="en-US" altLang="zh-CN">
                <a:ea typeface="MS PGothic" charset="-128"/>
              </a:rPr>
              <a:t>RAID Structure</a:t>
            </a:r>
          </a:p>
        </p:txBody>
      </p:sp>
      <p:sp>
        <p:nvSpPr>
          <p:cNvPr id="75778" name="Rectangle 3"/>
          <p:cNvSpPr>
            <a:spLocks noGrp="1" noChangeArrowheads="1"/>
          </p:cNvSpPr>
          <p:nvPr>
            <p:ph type="body" idx="1"/>
          </p:nvPr>
        </p:nvSpPr>
        <p:spPr/>
        <p:txBody>
          <a:bodyPr/>
          <a:lstStyle/>
          <a:p>
            <a:r>
              <a:rPr lang="en-US" altLang="zh-CN" sz="3200" dirty="0">
                <a:ea typeface="MS PGothic" charset="-128"/>
              </a:rPr>
              <a:t>RAID – redundant array of inexpensive </a:t>
            </a:r>
            <a:r>
              <a:rPr lang="en-US" altLang="zh-CN" sz="3200" dirty="0">
                <a:solidFill>
                  <a:srgbClr val="FF0000"/>
                </a:solidFill>
                <a:ea typeface="MS PGothic" charset="-128"/>
              </a:rPr>
              <a:t>(independent) </a:t>
            </a:r>
            <a:r>
              <a:rPr lang="en-US" altLang="zh-CN" sz="3200" dirty="0">
                <a:ea typeface="MS PGothic" charset="-128"/>
              </a:rPr>
              <a:t>disks</a:t>
            </a:r>
          </a:p>
          <a:p>
            <a:pPr lvl="1"/>
            <a:r>
              <a:rPr lang="en-US" altLang="zh-CN" sz="2800" dirty="0">
                <a:ea typeface="MS PGothic" charset="-128"/>
              </a:rPr>
              <a:t>multiple disk drives provides reliability via </a:t>
            </a:r>
            <a:r>
              <a:rPr lang="en-US" altLang="zh-CN" sz="2800" b="1" dirty="0">
                <a:solidFill>
                  <a:srgbClr val="3366FF"/>
                </a:solidFill>
                <a:ea typeface="MS PGothic" charset="-128"/>
              </a:rPr>
              <a:t>redundancy</a:t>
            </a:r>
          </a:p>
          <a:p>
            <a:pPr lvl="1"/>
            <a:r>
              <a:rPr lang="en-US" altLang="zh-CN" sz="2800" dirty="0">
                <a:ea typeface="MS PGothic" charset="-128"/>
              </a:rPr>
              <a:t>improvement</a:t>
            </a:r>
            <a:r>
              <a:rPr lang="en-US" altLang="zh-CN" sz="2800" b="1" dirty="0">
                <a:solidFill>
                  <a:srgbClr val="3366FF"/>
                </a:solidFill>
                <a:ea typeface="MS PGothic" charset="-128"/>
              </a:rPr>
              <a:t> performance </a:t>
            </a:r>
            <a:r>
              <a:rPr lang="en-US" altLang="zh-CN" sz="2800" dirty="0">
                <a:ea typeface="MS PGothic" charset="-128"/>
              </a:rPr>
              <a:t>by the use of multiple disks working cooperatively </a:t>
            </a:r>
            <a:br>
              <a:rPr lang="en-US" altLang="zh-CN" sz="2800" b="1" dirty="0">
                <a:ea typeface="MS PGothic" charset="-128"/>
              </a:rPr>
            </a:br>
            <a:endParaRPr lang="en-US" altLang="zh-CN" sz="2800" b="1" dirty="0">
              <a:ea typeface="MS PGothic" charset="-128"/>
            </a:endParaRPr>
          </a:p>
          <a:p>
            <a:r>
              <a:rPr lang="en-US" altLang="zh-CN" sz="3200" dirty="0">
                <a:ea typeface="MS PGothic" charset="-128"/>
              </a:rPr>
              <a:t>Techniques</a:t>
            </a:r>
          </a:p>
          <a:p>
            <a:pPr lvl="1"/>
            <a:r>
              <a:rPr lang="en-US" altLang="zh-CN" sz="2800" dirty="0">
                <a:solidFill>
                  <a:srgbClr val="3366FF"/>
                </a:solidFill>
                <a:ea typeface="MS PGothic" charset="-128"/>
              </a:rPr>
              <a:t>Stripping</a:t>
            </a:r>
          </a:p>
          <a:p>
            <a:pPr lvl="1"/>
            <a:r>
              <a:rPr lang="en-US" altLang="zh-CN" sz="2800" dirty="0">
                <a:solidFill>
                  <a:srgbClr val="3366FF"/>
                </a:solidFill>
                <a:ea typeface="MS PGothic" charset="-128"/>
              </a:rPr>
              <a:t>Mirroring</a:t>
            </a:r>
          </a:p>
          <a:p>
            <a:pPr lvl="1"/>
            <a:r>
              <a:rPr lang="en-US" altLang="zh-CN" sz="2800" dirty="0">
                <a:solidFill>
                  <a:srgbClr val="3366FF"/>
                </a:solidFill>
                <a:ea typeface="MS PGothic" charset="-128"/>
              </a:rPr>
              <a:t>Error correcting </a:t>
            </a:r>
          </a:p>
          <a:p>
            <a:pPr lvl="1"/>
            <a:endParaRPr lang="en-US" altLang="zh-CN" sz="2800" dirty="0">
              <a:ea typeface="MS PGothic"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zh-CN">
                <a:ea typeface="MS PGothic" charset="-128"/>
              </a:rPr>
              <a:t>RAID Levels</a:t>
            </a:r>
            <a:endParaRPr lang="en-US" altLang="zh-CN" sz="3400">
              <a:ea typeface="MS PGothic" charset="-128"/>
            </a:endParaRPr>
          </a:p>
        </p:txBody>
      </p:sp>
      <p:pic>
        <p:nvPicPr>
          <p:cNvPr id="77826" name="Picture 1" descr="10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250950"/>
            <a:ext cx="451008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标题 1"/>
          <p:cNvSpPr>
            <a:spLocks noGrp="1" noChangeArrowheads="1"/>
          </p:cNvSpPr>
          <p:nvPr>
            <p:ph type="title"/>
          </p:nvPr>
        </p:nvSpPr>
        <p:spPr/>
        <p:txBody>
          <a:bodyPr/>
          <a:lstStyle/>
          <a:p>
            <a:r>
              <a:rPr kumimoji="1" lang="en-US" altLang="zh-CN">
                <a:ea typeface="MS PGothic" charset="-128"/>
              </a:rPr>
              <a:t>RAID 0: stripping (bit/block level)</a:t>
            </a:r>
            <a:endParaRPr kumimoji="1" lang="zh-CN" altLang="en-US">
              <a:ea typeface="MS PGothic" charset="-128"/>
            </a:endParaRPr>
          </a:p>
        </p:txBody>
      </p:sp>
      <p:pic>
        <p:nvPicPr>
          <p:cNvPr id="7987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2766" y="1625574"/>
            <a:ext cx="11280775"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标题 1"/>
          <p:cNvSpPr>
            <a:spLocks noGrp="1" noChangeArrowheads="1"/>
          </p:cNvSpPr>
          <p:nvPr>
            <p:ph type="title"/>
          </p:nvPr>
        </p:nvSpPr>
        <p:spPr/>
        <p:txBody>
          <a:bodyPr/>
          <a:lstStyle/>
          <a:p>
            <a:r>
              <a:rPr kumimoji="1" lang="en-US" altLang="zh-CN">
                <a:ea typeface="MS PGothic" charset="-128"/>
              </a:rPr>
              <a:t>RAID 1: mirroring</a:t>
            </a:r>
            <a:endParaRPr kumimoji="1" lang="zh-CN" altLang="en-US">
              <a:ea typeface="MS PGothic" charset="-128"/>
            </a:endParaRPr>
          </a:p>
        </p:txBody>
      </p:sp>
      <p:pic>
        <p:nvPicPr>
          <p:cNvPr id="8089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4938" y="1390650"/>
            <a:ext cx="7932737"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1C2FA-A166-46E7-9633-6E7C614B0350}"/>
              </a:ext>
            </a:extLst>
          </p:cNvPr>
          <p:cNvSpPr>
            <a:spLocks noGrp="1"/>
          </p:cNvSpPr>
          <p:nvPr>
            <p:ph type="title"/>
          </p:nvPr>
        </p:nvSpPr>
        <p:spPr/>
        <p:txBody>
          <a:bodyPr/>
          <a:lstStyle/>
          <a:p>
            <a:r>
              <a:rPr lang="en-US" altLang="zh-CN" dirty="0"/>
              <a:t>RAID Card</a:t>
            </a:r>
            <a:endParaRPr lang="zh-CN" altLang="en-US" dirty="0"/>
          </a:p>
        </p:txBody>
      </p:sp>
      <p:pic>
        <p:nvPicPr>
          <p:cNvPr id="3" name="图片 2">
            <a:extLst>
              <a:ext uri="{FF2B5EF4-FFF2-40B4-BE49-F238E27FC236}">
                <a16:creationId xmlns:a16="http://schemas.microsoft.com/office/drawing/2014/main" id="{F2A7F8E5-00F9-45A8-A070-1B38B53A6092}"/>
              </a:ext>
            </a:extLst>
          </p:cNvPr>
          <p:cNvPicPr>
            <a:picLocks noChangeAspect="1"/>
          </p:cNvPicPr>
          <p:nvPr/>
        </p:nvPicPr>
        <p:blipFill>
          <a:blip r:embed="rId3"/>
          <a:stretch>
            <a:fillRect/>
          </a:stretch>
        </p:blipFill>
        <p:spPr>
          <a:xfrm>
            <a:off x="3188752" y="1500766"/>
            <a:ext cx="7776553" cy="6805130"/>
          </a:xfrm>
          <a:prstGeom prst="rect">
            <a:avLst/>
          </a:prstGeom>
        </p:spPr>
      </p:pic>
    </p:spTree>
    <p:extLst>
      <p:ext uri="{BB962C8B-B14F-4D97-AF65-F5344CB8AC3E}">
        <p14:creationId xmlns:p14="http://schemas.microsoft.com/office/powerpoint/2010/main" val="1169927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1" name="标题 1"/>
          <p:cNvSpPr>
            <a:spLocks noGrp="1" noChangeArrowheads="1"/>
          </p:cNvSpPr>
          <p:nvPr>
            <p:ph type="title"/>
          </p:nvPr>
        </p:nvSpPr>
        <p:spPr/>
        <p:txBody>
          <a:bodyPr/>
          <a:lstStyle/>
          <a:p>
            <a:r>
              <a:rPr kumimoji="1" lang="en-US" altLang="zh-CN">
                <a:ea typeface="MS PGothic" charset="-128"/>
              </a:rPr>
              <a:t>RAID 4</a:t>
            </a:r>
            <a:endParaRPr kumimoji="1" lang="zh-CN" altLang="en-US">
              <a:ea typeface="MS PGothic" charset="-128"/>
            </a:endParaRPr>
          </a:p>
        </p:txBody>
      </p:sp>
      <p:pic>
        <p:nvPicPr>
          <p:cNvPr id="8192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912938"/>
            <a:ext cx="13500100"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标题 1"/>
          <p:cNvSpPr>
            <a:spLocks noGrp="1" noChangeArrowheads="1"/>
          </p:cNvSpPr>
          <p:nvPr>
            <p:ph type="title"/>
          </p:nvPr>
        </p:nvSpPr>
        <p:spPr/>
        <p:txBody>
          <a:bodyPr/>
          <a:lstStyle/>
          <a:p>
            <a:r>
              <a:rPr kumimoji="1" lang="en-US" altLang="zh-CN">
                <a:ea typeface="MS PGothic" charset="-128"/>
              </a:rPr>
              <a:t>RAID 5</a:t>
            </a:r>
            <a:endParaRPr kumimoji="1" lang="zh-CN" altLang="en-US">
              <a:ea typeface="MS PGothic" charset="-128"/>
            </a:endParaRPr>
          </a:p>
        </p:txBody>
      </p:sp>
      <p:pic>
        <p:nvPicPr>
          <p:cNvPr id="8294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792288"/>
            <a:ext cx="13438188"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zh-CN">
                <a:ea typeface="MS PGothic" charset="-128"/>
              </a:rPr>
              <a:t>RAID (0 + 1)</a:t>
            </a:r>
            <a:endParaRPr lang="en-US" altLang="zh-CN" sz="3400">
              <a:ea typeface="MS PGothic" charset="-128"/>
            </a:endParaRPr>
          </a:p>
        </p:txBody>
      </p:sp>
      <p:pic>
        <p:nvPicPr>
          <p:cNvPr id="83970" name="Picture 6" descr="https://pic3.zhimg.com/80/b522ccd35950243675d164bbdb36011e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513" y="1401763"/>
            <a:ext cx="7292975" cy="729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zh-CN">
                <a:ea typeface="MS PGothic" charset="-128"/>
              </a:rPr>
              <a:t>RAID (1 + 0)</a:t>
            </a:r>
            <a:endParaRPr lang="en-US" altLang="zh-CN" sz="3400">
              <a:ea typeface="MS PGothic" charset="-128"/>
            </a:endParaRPr>
          </a:p>
        </p:txBody>
      </p:sp>
      <p:pic>
        <p:nvPicPr>
          <p:cNvPr id="86018" name="Picture 4" descr="https://pic1.zhimg.com/80/29966aef58264fa7eabd94b2baa2fe43_144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0" y="1404938"/>
            <a:ext cx="7353300" cy="735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noChangeArrowheads="1"/>
          </p:cNvSpPr>
          <p:nvPr>
            <p:ph type="title"/>
          </p:nvPr>
        </p:nvSpPr>
        <p:spPr>
          <a:xfrm>
            <a:off x="882650" y="3902075"/>
            <a:ext cx="12344400" cy="768350"/>
          </a:xfrm>
        </p:spPr>
        <p:txBody>
          <a:bodyPr/>
          <a:lstStyle/>
          <a:p>
            <a:r>
              <a:rPr kumimoji="1" lang="en-US" altLang="zh-CN">
                <a:ea typeface="MS PGothic" charset="-128"/>
              </a:rPr>
              <a:t>Hard Disk</a:t>
            </a:r>
            <a:endParaRPr kumimoji="1" lang="zh-CN" altLang="en-US">
              <a:ea typeface="MS PGothic"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ctrTitle"/>
          </p:nvPr>
        </p:nvSpPr>
        <p:spPr>
          <a:xfrm>
            <a:off x="1028700" y="914400"/>
            <a:ext cx="11658600" cy="2836863"/>
          </a:xfrm>
        </p:spPr>
        <p:txBody>
          <a:bodyPr/>
          <a:lstStyle/>
          <a:p>
            <a:pPr eaLnBrk="1" hangingPunct="1"/>
            <a:r>
              <a:rPr lang="en-US" altLang="en-US">
                <a:ea typeface="MS PGothic" charset="-128"/>
              </a:rPr>
              <a:t>End of Chapter 12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ctrTitle"/>
          </p:nvPr>
        </p:nvSpPr>
        <p:spPr>
          <a:xfrm>
            <a:off x="0" y="434714"/>
            <a:ext cx="13961464" cy="2836863"/>
          </a:xfrm>
        </p:spPr>
        <p:txBody>
          <a:bodyPr/>
          <a:lstStyle/>
          <a:p>
            <a:pPr eaLnBrk="1" hangingPunct="1"/>
            <a:r>
              <a:rPr lang="en-US" altLang="zh-CN" dirty="0">
                <a:ea typeface="MS PGothic" charset="-128"/>
              </a:rPr>
              <a:t>Chapter 10: File System Interface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1771650" y="369888"/>
            <a:ext cx="10572750" cy="768350"/>
          </a:xfrm>
        </p:spPr>
        <p:txBody>
          <a:bodyPr/>
          <a:lstStyle/>
          <a:p>
            <a:pPr eaLnBrk="1" hangingPunct="1"/>
            <a:r>
              <a:rPr lang="en-US" altLang="zh-CN">
                <a:ea typeface="MS PGothic" charset="-128"/>
              </a:rPr>
              <a:t>Chapter 10: File System</a:t>
            </a:r>
          </a:p>
        </p:txBody>
      </p:sp>
      <p:sp>
        <p:nvSpPr>
          <p:cNvPr id="7170" name="Rectangle 3"/>
          <p:cNvSpPr>
            <a:spLocks noGrp="1" noChangeArrowheads="1"/>
          </p:cNvSpPr>
          <p:nvPr>
            <p:ph type="body" idx="1"/>
          </p:nvPr>
        </p:nvSpPr>
        <p:spPr>
          <a:xfrm>
            <a:off x="1483447" y="1748559"/>
            <a:ext cx="7607300" cy="4659313"/>
          </a:xfrm>
        </p:spPr>
        <p:txBody>
          <a:bodyPr/>
          <a:lstStyle/>
          <a:p>
            <a:pPr>
              <a:buFont typeface="Monotype Sorts" pitchFamily="2" charset="2"/>
              <a:buChar char="n"/>
              <a:defRPr/>
            </a:pPr>
            <a:r>
              <a:rPr lang="en-US" altLang="zh-CN" sz="3733" dirty="0"/>
              <a:t>Files</a:t>
            </a:r>
            <a:endParaRPr lang="zh-CN" altLang="en-US" sz="3733" dirty="0"/>
          </a:p>
          <a:p>
            <a:pPr>
              <a:buFont typeface="Monotype Sorts" pitchFamily="2" charset="2"/>
              <a:buChar char="n"/>
              <a:defRPr/>
            </a:pPr>
            <a:r>
              <a:rPr lang="en-US" altLang="zh-CN" sz="3733" dirty="0"/>
              <a:t>Directories</a:t>
            </a:r>
          </a:p>
          <a:p>
            <a:pPr>
              <a:buFont typeface="Monotype Sorts" pitchFamily="2" charset="2"/>
              <a:buChar char="n"/>
              <a:defRPr/>
            </a:pPr>
            <a:r>
              <a:rPr lang="en-US" altLang="zh-CN" sz="3733" dirty="0"/>
              <a:t>Access Control &amp; Protection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noChangeArrowheads="1"/>
          </p:cNvSpPr>
          <p:nvPr>
            <p:ph type="title"/>
          </p:nvPr>
        </p:nvSpPr>
        <p:spPr/>
        <p:txBody>
          <a:bodyPr/>
          <a:lstStyle/>
          <a:p>
            <a:r>
              <a:rPr kumimoji="1" lang="en-US" altLang="zh-CN">
                <a:ea typeface="MS PGothic" charset="-128"/>
              </a:rPr>
              <a:t>Review</a:t>
            </a:r>
            <a:endParaRPr kumimoji="1" lang="zh-CN" altLang="en-US">
              <a:ea typeface="MS PGothic" charset="-128"/>
            </a:endParaRPr>
          </a:p>
        </p:txBody>
      </p:sp>
      <p:sp>
        <p:nvSpPr>
          <p:cNvPr id="94210" name="内容占位符 2"/>
          <p:cNvSpPr>
            <a:spLocks noGrp="1" noChangeArrowheads="1"/>
          </p:cNvSpPr>
          <p:nvPr>
            <p:ph idx="1"/>
          </p:nvPr>
        </p:nvSpPr>
        <p:spPr>
          <a:xfrm>
            <a:off x="1209675" y="1644650"/>
            <a:ext cx="12344400" cy="4477370"/>
          </a:xfrm>
        </p:spPr>
        <p:txBody>
          <a:bodyPr/>
          <a:lstStyle/>
          <a:p>
            <a:r>
              <a:rPr lang="en-US" altLang="zh-CN" sz="2800" dirty="0">
                <a:ea typeface="MS PGothic" charset="-128"/>
              </a:rPr>
              <a:t>Disk</a:t>
            </a:r>
            <a:endParaRPr lang="zh-CN" altLang="en-US" sz="2800" dirty="0">
              <a:ea typeface="MS PGothic" charset="-128"/>
            </a:endParaRPr>
          </a:p>
          <a:p>
            <a:pPr lvl="1"/>
            <a:r>
              <a:rPr lang="en-US" altLang="zh-CN" sz="2400" dirty="0">
                <a:ea typeface="MS PGothic" charset="-128"/>
              </a:rPr>
              <a:t>Physical storage unit</a:t>
            </a:r>
            <a:endParaRPr lang="zh-CN" altLang="en-US" sz="2400"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r>
              <a:rPr lang="en-US" altLang="zh-CN" sz="2400" dirty="0">
                <a:ea typeface="MS PGothic" charset="-128"/>
              </a:rPr>
              <a:t>Logical</a:t>
            </a:r>
            <a:r>
              <a:rPr lang="zh-CN" altLang="en-US" sz="2400" dirty="0">
                <a:ea typeface="MS PGothic" charset="-128"/>
              </a:rPr>
              <a:t> </a:t>
            </a:r>
            <a:r>
              <a:rPr lang="en-US" altLang="zh-CN" sz="2400" dirty="0">
                <a:ea typeface="MS PGothic" charset="-128"/>
              </a:rPr>
              <a:t>block</a:t>
            </a:r>
            <a:r>
              <a:rPr lang="zh-CN" altLang="en-US" sz="2400" dirty="0">
                <a:ea typeface="MS PGothic" charset="-128"/>
              </a:rPr>
              <a:t> </a:t>
            </a:r>
            <a:r>
              <a:rPr lang="en-US" altLang="zh-CN" sz="2400" dirty="0">
                <a:ea typeface="MS PGothic" charset="-128"/>
              </a:rPr>
              <a:t>address</a:t>
            </a:r>
            <a:r>
              <a:rPr lang="zh-CN" altLang="en-US" sz="2400" dirty="0">
                <a:ea typeface="MS PGothic" charset="-128"/>
              </a:rPr>
              <a:t>： </a:t>
            </a:r>
            <a:r>
              <a:rPr lang="en-US" altLang="zh-CN" sz="2400" b="1" dirty="0">
                <a:ea typeface="MS PGothic" charset="-128"/>
              </a:rPr>
              <a:t>LBA</a:t>
            </a:r>
            <a:endParaRPr lang="zh-CN" altLang="en-US" sz="2400" b="1"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a:p>
            <a:pPr lvl="1"/>
            <a:endParaRPr lang="zh-CN" altLang="en-US" dirty="0">
              <a:ea typeface="MS PGothic" charset="-128"/>
            </a:endParaRPr>
          </a:p>
        </p:txBody>
      </p:sp>
      <p:sp>
        <p:nvSpPr>
          <p:cNvPr id="94211" name="罐形 3"/>
          <p:cNvSpPr>
            <a:spLocks noChangeArrowheads="1"/>
          </p:cNvSpPr>
          <p:nvPr/>
        </p:nvSpPr>
        <p:spPr bwMode="auto">
          <a:xfrm>
            <a:off x="5796482" y="2388568"/>
            <a:ext cx="1938027" cy="2009775"/>
          </a:xfrm>
          <a:prstGeom prst="can">
            <a:avLst>
              <a:gd name="adj" fmla="val 25021"/>
            </a:avLst>
          </a:prstGeom>
          <a:solidFill>
            <a:schemeClr val="accent1"/>
          </a:solidFill>
          <a:ln w="9525">
            <a:solidFill>
              <a:schemeClr val="tx1"/>
            </a:solidFill>
            <a:round/>
            <a:headEnd/>
            <a:tailEnd/>
          </a:ln>
        </p:spPr>
        <p:txBody>
          <a:bodyPr wrap="none"/>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en-US">
              <a:latin typeface="Verdana"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913667714"/>
              </p:ext>
            </p:extLst>
          </p:nvPr>
        </p:nvGraphicFramePr>
        <p:xfrm>
          <a:off x="3352800" y="7372350"/>
          <a:ext cx="7542210" cy="495300"/>
        </p:xfrm>
        <a:graphic>
          <a:graphicData uri="http://schemas.openxmlformats.org/drawingml/2006/table">
            <a:tbl>
              <a:tblPr firstRow="1" bandRow="1">
                <a:tableStyleId>{5C22544A-7EE6-4342-B048-85BDC9FD1C3A}</a:tableStyleId>
              </a:tblPr>
              <a:tblGrid>
                <a:gridCol w="754221">
                  <a:extLst>
                    <a:ext uri="{9D8B030D-6E8A-4147-A177-3AD203B41FA5}">
                      <a16:colId xmlns:a16="http://schemas.microsoft.com/office/drawing/2014/main" val="20000"/>
                    </a:ext>
                  </a:extLst>
                </a:gridCol>
                <a:gridCol w="754221">
                  <a:extLst>
                    <a:ext uri="{9D8B030D-6E8A-4147-A177-3AD203B41FA5}">
                      <a16:colId xmlns:a16="http://schemas.microsoft.com/office/drawing/2014/main" val="20001"/>
                    </a:ext>
                  </a:extLst>
                </a:gridCol>
                <a:gridCol w="754221">
                  <a:extLst>
                    <a:ext uri="{9D8B030D-6E8A-4147-A177-3AD203B41FA5}">
                      <a16:colId xmlns:a16="http://schemas.microsoft.com/office/drawing/2014/main" val="20002"/>
                    </a:ext>
                  </a:extLst>
                </a:gridCol>
                <a:gridCol w="754221">
                  <a:extLst>
                    <a:ext uri="{9D8B030D-6E8A-4147-A177-3AD203B41FA5}">
                      <a16:colId xmlns:a16="http://schemas.microsoft.com/office/drawing/2014/main" val="20003"/>
                    </a:ext>
                  </a:extLst>
                </a:gridCol>
                <a:gridCol w="754221">
                  <a:extLst>
                    <a:ext uri="{9D8B030D-6E8A-4147-A177-3AD203B41FA5}">
                      <a16:colId xmlns:a16="http://schemas.microsoft.com/office/drawing/2014/main" val="20004"/>
                    </a:ext>
                  </a:extLst>
                </a:gridCol>
                <a:gridCol w="754221">
                  <a:extLst>
                    <a:ext uri="{9D8B030D-6E8A-4147-A177-3AD203B41FA5}">
                      <a16:colId xmlns:a16="http://schemas.microsoft.com/office/drawing/2014/main" val="20005"/>
                    </a:ext>
                  </a:extLst>
                </a:gridCol>
                <a:gridCol w="754221">
                  <a:extLst>
                    <a:ext uri="{9D8B030D-6E8A-4147-A177-3AD203B41FA5}">
                      <a16:colId xmlns:a16="http://schemas.microsoft.com/office/drawing/2014/main" val="20006"/>
                    </a:ext>
                  </a:extLst>
                </a:gridCol>
                <a:gridCol w="754221">
                  <a:extLst>
                    <a:ext uri="{9D8B030D-6E8A-4147-A177-3AD203B41FA5}">
                      <a16:colId xmlns:a16="http://schemas.microsoft.com/office/drawing/2014/main" val="20007"/>
                    </a:ext>
                  </a:extLst>
                </a:gridCol>
                <a:gridCol w="754221">
                  <a:extLst>
                    <a:ext uri="{9D8B030D-6E8A-4147-A177-3AD203B41FA5}">
                      <a16:colId xmlns:a16="http://schemas.microsoft.com/office/drawing/2014/main" val="20008"/>
                    </a:ext>
                  </a:extLst>
                </a:gridCol>
                <a:gridCol w="754221">
                  <a:extLst>
                    <a:ext uri="{9D8B030D-6E8A-4147-A177-3AD203B41FA5}">
                      <a16:colId xmlns:a16="http://schemas.microsoft.com/office/drawing/2014/main" val="20009"/>
                    </a:ext>
                  </a:extLst>
                </a:gridCol>
              </a:tblGrid>
              <a:tr h="495300">
                <a:tc>
                  <a:txBody>
                    <a:bodyPr/>
                    <a:lstStyle/>
                    <a:p>
                      <a:r>
                        <a:rPr lang="en-US" altLang="zh-CN" sz="2400" dirty="0"/>
                        <a:t>0</a:t>
                      </a:r>
                      <a:endParaRPr lang="zh-CN" altLang="en-US" sz="2400" dirty="0"/>
                    </a:p>
                  </a:txBody>
                  <a:tcPr marL="121930" marR="121930" marT="61064" marB="61064"/>
                </a:tc>
                <a:tc>
                  <a:txBody>
                    <a:bodyPr/>
                    <a:lstStyle/>
                    <a:p>
                      <a:r>
                        <a:rPr lang="en-US" altLang="zh-CN" sz="2400" dirty="0"/>
                        <a:t>1</a:t>
                      </a:r>
                      <a:endParaRPr lang="zh-CN" altLang="en-US" sz="2400" dirty="0"/>
                    </a:p>
                  </a:txBody>
                  <a:tcPr marL="121930" marR="121930" marT="61064" marB="61064"/>
                </a:tc>
                <a:tc>
                  <a:txBody>
                    <a:bodyPr/>
                    <a:lstStyle/>
                    <a:p>
                      <a:r>
                        <a:rPr lang="en-US" altLang="zh-CN" sz="2400" dirty="0"/>
                        <a:t>2</a:t>
                      </a:r>
                      <a:endParaRPr lang="zh-CN" altLang="en-US" sz="2400" dirty="0"/>
                    </a:p>
                  </a:txBody>
                  <a:tcPr marL="121930" marR="121930" marT="61064" marB="61064"/>
                </a:tc>
                <a:tc>
                  <a:txBody>
                    <a:bodyPr/>
                    <a:lstStyle/>
                    <a:p>
                      <a:r>
                        <a:rPr lang="en-US" altLang="zh-CN" sz="2400" dirty="0"/>
                        <a:t>3</a:t>
                      </a:r>
                      <a:endParaRPr lang="zh-CN" altLang="en-US" sz="2400" dirty="0"/>
                    </a:p>
                  </a:txBody>
                  <a:tcPr marL="121930" marR="121930" marT="61064" marB="61064"/>
                </a:tc>
                <a:tc>
                  <a:txBody>
                    <a:bodyPr/>
                    <a:lstStyle/>
                    <a:p>
                      <a:r>
                        <a:rPr lang="en-US" altLang="zh-CN" sz="2400" dirty="0"/>
                        <a:t>…</a:t>
                      </a:r>
                      <a:endParaRPr lang="zh-CN" altLang="en-US" sz="2400" dirty="0"/>
                    </a:p>
                  </a:txBody>
                  <a:tcPr marL="121930" marR="121930" marT="61064" marB="61064"/>
                </a:tc>
                <a:tc>
                  <a:txBody>
                    <a:bodyPr/>
                    <a:lstStyle/>
                    <a:p>
                      <a:endParaRPr lang="zh-CN" altLang="en-US" sz="2400" dirty="0"/>
                    </a:p>
                  </a:txBody>
                  <a:tcPr marL="121930" marR="121930" marT="61064" marB="61064"/>
                </a:tc>
                <a:tc>
                  <a:txBody>
                    <a:bodyPr/>
                    <a:lstStyle/>
                    <a:p>
                      <a:endParaRPr lang="zh-CN" altLang="en-US" sz="2400"/>
                    </a:p>
                  </a:txBody>
                  <a:tcPr marL="121930" marR="121930" marT="61064" marB="61064"/>
                </a:tc>
                <a:tc>
                  <a:txBody>
                    <a:bodyPr/>
                    <a:lstStyle/>
                    <a:p>
                      <a:endParaRPr lang="zh-CN" altLang="en-US" sz="2400" dirty="0"/>
                    </a:p>
                  </a:txBody>
                  <a:tcPr marL="121930" marR="121930" marT="61064" marB="61064"/>
                </a:tc>
                <a:tc>
                  <a:txBody>
                    <a:bodyPr/>
                    <a:lstStyle/>
                    <a:p>
                      <a:endParaRPr lang="zh-CN" altLang="en-US" sz="2400" dirty="0"/>
                    </a:p>
                  </a:txBody>
                  <a:tcPr marL="121930" marR="121930" marT="61064" marB="61064"/>
                </a:tc>
                <a:tc>
                  <a:txBody>
                    <a:bodyPr/>
                    <a:lstStyle/>
                    <a:p>
                      <a:endParaRPr lang="zh-CN" altLang="en-US" sz="2400" dirty="0"/>
                    </a:p>
                  </a:txBody>
                  <a:tcPr marL="121930" marR="121930" marT="61064" marB="61064"/>
                </a:tc>
                <a:extLst>
                  <a:ext uri="{0D108BD9-81ED-4DB2-BD59-A6C34878D82A}">
                    <a16:rowId xmlns:a16="http://schemas.microsoft.com/office/drawing/2014/main" val="10000"/>
                  </a:ext>
                </a:extLst>
              </a:tr>
            </a:tbl>
          </a:graphicData>
        </a:graphic>
      </p:graphicFrame>
      <p:sp>
        <p:nvSpPr>
          <p:cNvPr id="7" name="左弧形箭头 6"/>
          <p:cNvSpPr>
            <a:spLocks noChangeArrowheads="1"/>
          </p:cNvSpPr>
          <p:nvPr/>
        </p:nvSpPr>
        <p:spPr bwMode="auto">
          <a:xfrm>
            <a:off x="7126489" y="4572000"/>
            <a:ext cx="1428750" cy="2701925"/>
          </a:xfrm>
          <a:prstGeom prst="curvedLeftArrow">
            <a:avLst>
              <a:gd name="adj1" fmla="val 25013"/>
              <a:gd name="adj2" fmla="val 50036"/>
              <a:gd name="adj3" fmla="val 25000"/>
            </a:avLst>
          </a:prstGeom>
          <a:solidFill>
            <a:schemeClr val="accent1"/>
          </a:solidFill>
          <a:ln w="9525">
            <a:solidFill>
              <a:schemeClr val="tx1"/>
            </a:solidFill>
            <a:round/>
            <a:headEnd/>
            <a:tailEnd/>
          </a:ln>
        </p:spPr>
        <p:txBody>
          <a:bodyPr wrap="none"/>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en-US">
              <a:latin typeface="Verdana" charset="0"/>
            </a:endParaRPr>
          </a:p>
        </p:txBody>
      </p:sp>
      <p:pic>
        <p:nvPicPr>
          <p:cNvPr id="3" name="图片 2">
            <a:extLst>
              <a:ext uri="{FF2B5EF4-FFF2-40B4-BE49-F238E27FC236}">
                <a16:creationId xmlns:a16="http://schemas.microsoft.com/office/drawing/2014/main" id="{0B1B88C5-BA9C-184F-5D7E-2233D2583348}"/>
              </a:ext>
            </a:extLst>
          </p:cNvPr>
          <p:cNvPicPr>
            <a:picLocks noChangeAspect="1"/>
          </p:cNvPicPr>
          <p:nvPr/>
        </p:nvPicPr>
        <p:blipFill>
          <a:blip r:embed="rId2"/>
          <a:stretch>
            <a:fillRect/>
          </a:stretch>
        </p:blipFill>
        <p:spPr>
          <a:xfrm>
            <a:off x="8275335" y="2569666"/>
            <a:ext cx="3278633" cy="1749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noChangeArrowheads="1"/>
          </p:cNvSpPr>
          <p:nvPr>
            <p:ph type="title"/>
          </p:nvPr>
        </p:nvSpPr>
        <p:spPr>
          <a:xfrm>
            <a:off x="1454150" y="3821113"/>
            <a:ext cx="10972800" cy="768350"/>
          </a:xfrm>
        </p:spPr>
        <p:txBody>
          <a:bodyPr/>
          <a:lstStyle/>
          <a:p>
            <a:r>
              <a:rPr kumimoji="1" lang="en-US" altLang="zh-CN">
                <a:ea typeface="MS PGothic" charset="-128"/>
              </a:rPr>
              <a:t>Files</a:t>
            </a:r>
            <a:endParaRPr kumimoji="1" lang="zh-CN" altLang="en-US">
              <a:ea typeface="MS PGothic"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altLang="zh-CN">
                <a:ea typeface="MS PGothic" charset="-128"/>
              </a:rPr>
              <a:t>File Concept</a:t>
            </a:r>
          </a:p>
        </p:txBody>
      </p:sp>
      <p:sp>
        <p:nvSpPr>
          <p:cNvPr id="96258" name="Rectangle 3"/>
          <p:cNvSpPr>
            <a:spLocks noGrp="1" noChangeArrowheads="1"/>
          </p:cNvSpPr>
          <p:nvPr>
            <p:ph type="body" idx="1"/>
          </p:nvPr>
        </p:nvSpPr>
        <p:spPr>
          <a:xfrm>
            <a:off x="1371600" y="1666875"/>
            <a:ext cx="10972800" cy="6965950"/>
          </a:xfrm>
        </p:spPr>
        <p:txBody>
          <a:bodyPr/>
          <a:lstStyle/>
          <a:p>
            <a:r>
              <a:rPr lang="en-US" altLang="zh-CN" sz="3200" dirty="0">
                <a:ea typeface="ＭＳ Ｐゴシック" charset="-128"/>
                <a:cs typeface="ＭＳ Ｐゴシック" charset="-128"/>
              </a:rPr>
              <a:t>Contiguous logical address space</a:t>
            </a:r>
          </a:p>
          <a:p>
            <a:pPr>
              <a:buFont typeface="Monotype Sorts" charset="2"/>
              <a:buNone/>
            </a:pPr>
            <a:endParaRPr lang="en-US" altLang="zh-CN" sz="3200" dirty="0">
              <a:ea typeface="ＭＳ Ｐゴシック" charset="-128"/>
              <a:cs typeface="ＭＳ Ｐゴシック" charset="-128"/>
            </a:endParaRPr>
          </a:p>
          <a:p>
            <a:pPr lvl="2"/>
            <a:endParaRPr lang="en-US" altLang="zh-CN" sz="2600" dirty="0">
              <a:ea typeface="ＭＳ Ｐゴシック" charset="-128"/>
              <a:cs typeface="ＭＳ Ｐゴシック" charset="-128"/>
            </a:endParaRPr>
          </a:p>
        </p:txBody>
      </p:sp>
      <p:graphicFrame>
        <p:nvGraphicFramePr>
          <p:cNvPr id="3" name="表格 2">
            <a:extLst>
              <a:ext uri="{FF2B5EF4-FFF2-40B4-BE49-F238E27FC236}">
                <a16:creationId xmlns:a16="http://schemas.microsoft.com/office/drawing/2014/main" id="{EDE441E3-115C-0A41-E257-7A26E9B6F3AF}"/>
              </a:ext>
            </a:extLst>
          </p:cNvPr>
          <p:cNvGraphicFramePr>
            <a:graphicFrameLocks noGrp="1"/>
          </p:cNvGraphicFramePr>
          <p:nvPr>
            <p:extLst>
              <p:ext uri="{D42A27DB-BD31-4B8C-83A1-F6EECF244321}">
                <p14:modId xmlns:p14="http://schemas.microsoft.com/office/powerpoint/2010/main" val="674983534"/>
              </p:ext>
            </p:extLst>
          </p:nvPr>
        </p:nvGraphicFramePr>
        <p:xfrm>
          <a:off x="3120328" y="4450382"/>
          <a:ext cx="6112882" cy="495300"/>
        </p:xfrm>
        <a:graphic>
          <a:graphicData uri="http://schemas.openxmlformats.org/drawingml/2006/table">
            <a:tbl>
              <a:tblPr firstRow="1" bandRow="1">
                <a:tableStyleId>{5C22544A-7EE6-4342-B048-85BDC9FD1C3A}</a:tableStyleId>
              </a:tblPr>
              <a:tblGrid>
                <a:gridCol w="6112882">
                  <a:extLst>
                    <a:ext uri="{9D8B030D-6E8A-4147-A177-3AD203B41FA5}">
                      <a16:colId xmlns:a16="http://schemas.microsoft.com/office/drawing/2014/main" val="20000"/>
                    </a:ext>
                  </a:extLst>
                </a:gridCol>
              </a:tblGrid>
              <a:tr h="495300">
                <a:tc>
                  <a:txBody>
                    <a:bodyPr/>
                    <a:lstStyle/>
                    <a:p>
                      <a:r>
                        <a:rPr lang="en-US" altLang="zh-CN" sz="2400" dirty="0"/>
                        <a:t>010110101110000101100101001001…</a:t>
                      </a:r>
                      <a:endParaRPr lang="zh-CN" altLang="en-US" sz="2400" dirty="0"/>
                    </a:p>
                  </a:txBody>
                  <a:tcPr marL="121883" marR="121883" marT="61064" marB="61064"/>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5258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File Block</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64" y="1723736"/>
            <a:ext cx="6108700" cy="2857500"/>
          </a:xfrm>
          <a:prstGeom prst="rect">
            <a:avLst/>
          </a:prstGeom>
          <a:ln>
            <a:solidFill>
              <a:schemeClr val="accent1"/>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150" y="5166734"/>
            <a:ext cx="8784590" cy="3373138"/>
          </a:xfrm>
          <a:prstGeom prst="rect">
            <a:avLst/>
          </a:prstGeom>
          <a:ln>
            <a:solidFill>
              <a:schemeClr val="accent1"/>
            </a:solidFill>
          </a:ln>
        </p:spPr>
      </p:pic>
      <p:sp>
        <p:nvSpPr>
          <p:cNvPr id="3" name="矩形 2">
            <a:extLst>
              <a:ext uri="{FF2B5EF4-FFF2-40B4-BE49-F238E27FC236}">
                <a16:creationId xmlns:a16="http://schemas.microsoft.com/office/drawing/2014/main" id="{274C5A82-67FF-47A4-890C-A22401BB8175}"/>
              </a:ext>
            </a:extLst>
          </p:cNvPr>
          <p:cNvSpPr/>
          <p:nvPr/>
        </p:nvSpPr>
        <p:spPr bwMode="auto">
          <a:xfrm>
            <a:off x="5890437" y="6322828"/>
            <a:ext cx="666307" cy="88604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charset="0"/>
            </a:endParaRPr>
          </a:p>
        </p:txBody>
      </p:sp>
    </p:spTree>
    <p:extLst>
      <p:ext uri="{BB962C8B-B14F-4D97-AF65-F5344CB8AC3E}">
        <p14:creationId xmlns:p14="http://schemas.microsoft.com/office/powerpoint/2010/main" val="390816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noChangeArrowheads="1"/>
          </p:cNvSpPr>
          <p:nvPr>
            <p:ph type="title"/>
          </p:nvPr>
        </p:nvSpPr>
        <p:spPr/>
        <p:txBody>
          <a:bodyPr/>
          <a:lstStyle/>
          <a:p>
            <a:r>
              <a:rPr kumimoji="1" lang="en-US" altLang="zh-CN">
                <a:ea typeface="MS PGothic" charset="-128"/>
              </a:rPr>
              <a:t>File Mapping</a:t>
            </a:r>
            <a:endParaRPr kumimoji="1" lang="zh-CN" altLang="en-US">
              <a:ea typeface="MS PGothic" charset="-128"/>
            </a:endParaRPr>
          </a:p>
        </p:txBody>
      </p:sp>
      <p:sp>
        <p:nvSpPr>
          <p:cNvPr id="3" name="内容占位符 2"/>
          <p:cNvSpPr>
            <a:spLocks noGrp="1"/>
          </p:cNvSpPr>
          <p:nvPr>
            <p:ph idx="1"/>
          </p:nvPr>
        </p:nvSpPr>
        <p:spPr>
          <a:xfrm>
            <a:off x="1836738" y="1644650"/>
            <a:ext cx="10507662" cy="6040438"/>
          </a:xfrm>
        </p:spPr>
        <p:txBody>
          <a:bodyPr/>
          <a:lstStyle/>
          <a:p>
            <a:r>
              <a:rPr lang="en-US" altLang="zh-CN" sz="2800" dirty="0">
                <a:ea typeface="ＭＳ Ｐゴシック" charset="-128"/>
                <a:cs typeface="ＭＳ Ｐゴシック" charset="-128"/>
              </a:rPr>
              <a:t>Disk </a:t>
            </a:r>
            <a:r>
              <a:rPr lang="en-US" altLang="zh-CN" sz="2800" b="1" dirty="0">
                <a:ea typeface="ＭＳ Ｐゴシック" charset="-128"/>
                <a:cs typeface="ＭＳ Ｐゴシック" charset="-128"/>
              </a:rPr>
              <a:t>(LBA)</a:t>
            </a:r>
          </a:p>
          <a:p>
            <a:endParaRPr lang="en-US" altLang="zh-CN" sz="2800" dirty="0">
              <a:ea typeface="ＭＳ Ｐゴシック" charset="-128"/>
              <a:cs typeface="ＭＳ Ｐゴシック" charset="-128"/>
            </a:endParaRPr>
          </a:p>
          <a:p>
            <a:endParaRPr lang="en-US" altLang="zh-CN" sz="2800" b="1" dirty="0">
              <a:solidFill>
                <a:srgbClr val="FF0000"/>
              </a:solidFill>
              <a:ea typeface="ＭＳ Ｐゴシック" charset="-128"/>
              <a:cs typeface="ＭＳ Ｐゴシック" charset="-128"/>
            </a:endParaRPr>
          </a:p>
          <a:p>
            <a:endParaRPr lang="en-US" altLang="zh-CN" sz="2800" b="1" dirty="0">
              <a:solidFill>
                <a:srgbClr val="FF0000"/>
              </a:solidFill>
              <a:ea typeface="ＭＳ Ｐゴシック" charset="-128"/>
              <a:cs typeface="ＭＳ Ｐゴシック" charset="-128"/>
            </a:endParaRPr>
          </a:p>
          <a:p>
            <a:r>
              <a:rPr lang="en-US" altLang="zh-CN" sz="2800" dirty="0">
                <a:ea typeface="ＭＳ Ｐゴシック" charset="-128"/>
                <a:cs typeface="ＭＳ Ｐゴシック" charset="-128"/>
              </a:rPr>
              <a:t>File</a:t>
            </a:r>
          </a:p>
          <a:p>
            <a:pPr>
              <a:buFont typeface="Monotype Sorts" charset="2"/>
              <a:buNone/>
            </a:pPr>
            <a:endParaRPr lang="en-US" altLang="zh-CN" sz="2800" b="1" dirty="0">
              <a:solidFill>
                <a:srgbClr val="FF0000"/>
              </a:solidFill>
              <a:ea typeface="ＭＳ Ｐゴシック" charset="-128"/>
              <a:cs typeface="ＭＳ Ｐゴシック" charset="-128"/>
            </a:endParaRPr>
          </a:p>
          <a:p>
            <a:pPr>
              <a:buFont typeface="Monotype Sorts" charset="2"/>
              <a:buNone/>
            </a:pPr>
            <a:endParaRPr lang="en-US" altLang="zh-CN" sz="2800" b="1" dirty="0">
              <a:solidFill>
                <a:srgbClr val="FF0000"/>
              </a:solidFill>
              <a:ea typeface="ＭＳ Ｐゴシック" charset="-128"/>
              <a:cs typeface="ＭＳ Ｐゴシック" charset="-128"/>
            </a:endParaRPr>
          </a:p>
          <a:p>
            <a:pPr>
              <a:buFont typeface="Monotype Sorts" charset="2"/>
              <a:buNone/>
            </a:pPr>
            <a:endParaRPr lang="en-US" altLang="zh-CN" sz="2800" b="1" dirty="0">
              <a:solidFill>
                <a:srgbClr val="FF0000"/>
              </a:solidFill>
              <a:ea typeface="ＭＳ Ｐゴシック" charset="-128"/>
              <a:cs typeface="ＭＳ Ｐゴシック" charset="-128"/>
            </a:endParaRPr>
          </a:p>
          <a:p>
            <a:pPr>
              <a:buFont typeface="Monotype Sorts" charset="2"/>
              <a:buNone/>
            </a:pPr>
            <a:endParaRPr lang="en-US" altLang="zh-CN" sz="2800" b="1" dirty="0">
              <a:solidFill>
                <a:srgbClr val="FF0000"/>
              </a:solidFill>
              <a:ea typeface="ＭＳ Ｐゴシック" charset="-128"/>
              <a:cs typeface="ＭＳ Ｐゴシック" charset="-128"/>
            </a:endParaRPr>
          </a:p>
          <a:p>
            <a:pPr lvl="1"/>
            <a:r>
              <a:rPr lang="en-US" altLang="zh-CN" sz="2800" b="1" dirty="0">
                <a:solidFill>
                  <a:srgbClr val="FF0000"/>
                </a:solidFill>
                <a:ea typeface="ＭＳ Ｐゴシック" charset="-128"/>
                <a:cs typeface="ＭＳ Ｐゴシック" charset="-128"/>
              </a:rPr>
              <a:t>File block</a:t>
            </a:r>
          </a:p>
          <a:p>
            <a:endParaRPr lang="en-US" altLang="zh-CN" sz="2800" b="1" dirty="0">
              <a:solidFill>
                <a:srgbClr val="FF0000"/>
              </a:solidFill>
              <a:ea typeface="ＭＳ Ｐゴシック" charset="-128"/>
              <a:cs typeface="ＭＳ Ｐゴシック" charset="-128"/>
            </a:endParaRPr>
          </a:p>
          <a:p>
            <a:r>
              <a:rPr lang="en-US" altLang="zh-CN" sz="2800" dirty="0">
                <a:ea typeface="ＭＳ Ｐゴシック" charset="-128"/>
                <a:cs typeface="ＭＳ Ｐゴシック" charset="-128"/>
              </a:rPr>
              <a:t>Internal fragmentation</a:t>
            </a:r>
          </a:p>
          <a:p>
            <a:endParaRPr lang="zh-CN" altLang="en-US" dirty="0">
              <a:ea typeface="ＭＳ Ｐゴシック" charset="-128"/>
              <a:cs typeface="ＭＳ Ｐゴシック" charset="-128"/>
            </a:endParaRPr>
          </a:p>
        </p:txBody>
      </p:sp>
      <p:graphicFrame>
        <p:nvGraphicFramePr>
          <p:cNvPr id="4" name="表格 3"/>
          <p:cNvGraphicFramePr>
            <a:graphicFrameLocks noGrp="1"/>
          </p:cNvGraphicFramePr>
          <p:nvPr/>
        </p:nvGraphicFramePr>
        <p:xfrm>
          <a:off x="3321050" y="2455863"/>
          <a:ext cx="7539040" cy="492125"/>
        </p:xfrm>
        <a:graphic>
          <a:graphicData uri="http://schemas.openxmlformats.org/drawingml/2006/table">
            <a:tbl>
              <a:tblPr firstRow="1" bandRow="1">
                <a:tableStyleId>{5C22544A-7EE6-4342-B048-85BDC9FD1C3A}</a:tableStyleId>
              </a:tblPr>
              <a:tblGrid>
                <a:gridCol w="753904">
                  <a:extLst>
                    <a:ext uri="{9D8B030D-6E8A-4147-A177-3AD203B41FA5}">
                      <a16:colId xmlns:a16="http://schemas.microsoft.com/office/drawing/2014/main" val="20000"/>
                    </a:ext>
                  </a:extLst>
                </a:gridCol>
                <a:gridCol w="753904">
                  <a:extLst>
                    <a:ext uri="{9D8B030D-6E8A-4147-A177-3AD203B41FA5}">
                      <a16:colId xmlns:a16="http://schemas.microsoft.com/office/drawing/2014/main" val="20001"/>
                    </a:ext>
                  </a:extLst>
                </a:gridCol>
                <a:gridCol w="753904">
                  <a:extLst>
                    <a:ext uri="{9D8B030D-6E8A-4147-A177-3AD203B41FA5}">
                      <a16:colId xmlns:a16="http://schemas.microsoft.com/office/drawing/2014/main" val="20002"/>
                    </a:ext>
                  </a:extLst>
                </a:gridCol>
                <a:gridCol w="753904">
                  <a:extLst>
                    <a:ext uri="{9D8B030D-6E8A-4147-A177-3AD203B41FA5}">
                      <a16:colId xmlns:a16="http://schemas.microsoft.com/office/drawing/2014/main" val="20003"/>
                    </a:ext>
                  </a:extLst>
                </a:gridCol>
                <a:gridCol w="753904">
                  <a:extLst>
                    <a:ext uri="{9D8B030D-6E8A-4147-A177-3AD203B41FA5}">
                      <a16:colId xmlns:a16="http://schemas.microsoft.com/office/drawing/2014/main" val="20004"/>
                    </a:ext>
                  </a:extLst>
                </a:gridCol>
                <a:gridCol w="753904">
                  <a:extLst>
                    <a:ext uri="{9D8B030D-6E8A-4147-A177-3AD203B41FA5}">
                      <a16:colId xmlns:a16="http://schemas.microsoft.com/office/drawing/2014/main" val="20005"/>
                    </a:ext>
                  </a:extLst>
                </a:gridCol>
                <a:gridCol w="753904">
                  <a:extLst>
                    <a:ext uri="{9D8B030D-6E8A-4147-A177-3AD203B41FA5}">
                      <a16:colId xmlns:a16="http://schemas.microsoft.com/office/drawing/2014/main" val="20006"/>
                    </a:ext>
                  </a:extLst>
                </a:gridCol>
                <a:gridCol w="753904">
                  <a:extLst>
                    <a:ext uri="{9D8B030D-6E8A-4147-A177-3AD203B41FA5}">
                      <a16:colId xmlns:a16="http://schemas.microsoft.com/office/drawing/2014/main" val="20007"/>
                    </a:ext>
                  </a:extLst>
                </a:gridCol>
                <a:gridCol w="753904">
                  <a:extLst>
                    <a:ext uri="{9D8B030D-6E8A-4147-A177-3AD203B41FA5}">
                      <a16:colId xmlns:a16="http://schemas.microsoft.com/office/drawing/2014/main" val="20008"/>
                    </a:ext>
                  </a:extLst>
                </a:gridCol>
                <a:gridCol w="753904">
                  <a:extLst>
                    <a:ext uri="{9D8B030D-6E8A-4147-A177-3AD203B41FA5}">
                      <a16:colId xmlns:a16="http://schemas.microsoft.com/office/drawing/2014/main" val="20009"/>
                    </a:ext>
                  </a:extLst>
                </a:gridCol>
              </a:tblGrid>
              <a:tr h="492125">
                <a:tc>
                  <a:txBody>
                    <a:bodyPr/>
                    <a:lstStyle/>
                    <a:p>
                      <a:endParaRPr lang="zh-CN" altLang="en-US" sz="2400" dirty="0"/>
                    </a:p>
                  </a:txBody>
                  <a:tcPr marL="121878" marR="121878" marT="60673" marB="60673">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878" marR="121878" marT="60673" marB="60673">
                    <a:lnL w="38100" cap="flat" cmpd="sng" algn="ctr">
                      <a:solidFill>
                        <a:schemeClr val="tx1"/>
                      </a:solidFill>
                      <a:prstDash val="solid"/>
                      <a:round/>
                      <a:headEnd type="none" w="med" len="med"/>
                      <a:tailEnd type="none" w="med" len="med"/>
                    </a:lnL>
                  </a:tcPr>
                </a:tc>
                <a:tc>
                  <a:txBody>
                    <a:bodyPr/>
                    <a:lstStyle/>
                    <a:p>
                      <a:endParaRPr lang="zh-CN" altLang="en-US" sz="2400" dirty="0"/>
                    </a:p>
                  </a:txBody>
                  <a:tcPr marL="121878" marR="121878" marT="60673" marB="60673"/>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968069952"/>
              </p:ext>
            </p:extLst>
          </p:nvPr>
        </p:nvGraphicFramePr>
        <p:xfrm>
          <a:off x="3321050" y="5535457"/>
          <a:ext cx="5575300" cy="495300"/>
        </p:xfrm>
        <a:graphic>
          <a:graphicData uri="http://schemas.openxmlformats.org/drawingml/2006/table">
            <a:tbl>
              <a:tblPr firstRow="1" bandRow="1">
                <a:tableStyleId>{5C22544A-7EE6-4342-B048-85BDC9FD1C3A}</a:tableStyleId>
              </a:tblPr>
              <a:tblGrid>
                <a:gridCol w="5575300">
                  <a:extLst>
                    <a:ext uri="{9D8B030D-6E8A-4147-A177-3AD203B41FA5}">
                      <a16:colId xmlns:a16="http://schemas.microsoft.com/office/drawing/2014/main" val="20000"/>
                    </a:ext>
                  </a:extLst>
                </a:gridCol>
              </a:tblGrid>
              <a:tr h="495300">
                <a:tc>
                  <a:txBody>
                    <a:bodyPr/>
                    <a:lstStyle/>
                    <a:p>
                      <a:endParaRPr lang="zh-CN" altLang="en-US" sz="2400" dirty="0"/>
                    </a:p>
                  </a:txBody>
                  <a:tcPr marL="121883" marR="121883" marT="61064" marB="61064"/>
                </a:tc>
                <a:extLst>
                  <a:ext uri="{0D108BD9-81ED-4DB2-BD59-A6C34878D82A}">
                    <a16:rowId xmlns:a16="http://schemas.microsoft.com/office/drawing/2014/main" val="10000"/>
                  </a:ext>
                </a:extLst>
              </a:tr>
            </a:tbl>
          </a:graphicData>
        </a:graphic>
      </p:graphicFrame>
      <p:cxnSp>
        <p:nvCxnSpPr>
          <p:cNvPr id="7" name="直线连接符 6"/>
          <p:cNvCxnSpPr>
            <a:cxnSpLocks noChangeShapeType="1"/>
          </p:cNvCxnSpPr>
          <p:nvPr/>
        </p:nvCxnSpPr>
        <p:spPr bwMode="auto">
          <a:xfrm flipV="1">
            <a:off x="3321050" y="2947988"/>
            <a:ext cx="0" cy="1717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直线连接符 8"/>
          <p:cNvCxnSpPr>
            <a:cxnSpLocks noChangeShapeType="1"/>
          </p:cNvCxnSpPr>
          <p:nvPr/>
        </p:nvCxnSpPr>
        <p:spPr bwMode="auto">
          <a:xfrm flipV="1">
            <a:off x="8896350" y="2984499"/>
            <a:ext cx="470679" cy="255095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graphicFrame>
        <p:nvGraphicFramePr>
          <p:cNvPr id="2" name="表格 1">
            <a:extLst>
              <a:ext uri="{FF2B5EF4-FFF2-40B4-BE49-F238E27FC236}">
                <a16:creationId xmlns:a16="http://schemas.microsoft.com/office/drawing/2014/main" id="{B9DF7681-A27F-815E-22CA-21820B219C42}"/>
              </a:ext>
            </a:extLst>
          </p:cNvPr>
          <p:cNvGraphicFramePr>
            <a:graphicFrameLocks noGrp="1"/>
          </p:cNvGraphicFramePr>
          <p:nvPr>
            <p:extLst>
              <p:ext uri="{D42A27DB-BD31-4B8C-83A1-F6EECF244321}">
                <p14:modId xmlns:p14="http://schemas.microsoft.com/office/powerpoint/2010/main" val="4132467044"/>
              </p:ext>
            </p:extLst>
          </p:nvPr>
        </p:nvGraphicFramePr>
        <p:xfrm>
          <a:off x="3328988" y="4210049"/>
          <a:ext cx="1019985" cy="492125"/>
        </p:xfrm>
        <a:graphic>
          <a:graphicData uri="http://schemas.openxmlformats.org/drawingml/2006/table">
            <a:tbl>
              <a:tblPr firstRow="1" bandRow="1">
                <a:tableStyleId>{5C22544A-7EE6-4342-B048-85BDC9FD1C3A}</a:tableStyleId>
              </a:tblPr>
              <a:tblGrid>
                <a:gridCol w="1019985">
                  <a:extLst>
                    <a:ext uri="{9D8B030D-6E8A-4147-A177-3AD203B41FA5}">
                      <a16:colId xmlns:a16="http://schemas.microsoft.com/office/drawing/2014/main" val="20000"/>
                    </a:ext>
                  </a:extLst>
                </a:gridCol>
              </a:tblGrid>
              <a:tr h="492125">
                <a:tc>
                  <a:txBody>
                    <a:bodyPr/>
                    <a:lstStyle/>
                    <a:p>
                      <a:endParaRPr lang="zh-CN" altLang="en-US" sz="2400" dirty="0"/>
                    </a:p>
                  </a:txBody>
                  <a:tcPr marL="121883" marR="121883" marT="61064" marB="61064"/>
                </a:tc>
                <a:extLst>
                  <a:ext uri="{0D108BD9-81ED-4DB2-BD59-A6C34878D82A}">
                    <a16:rowId xmlns:a16="http://schemas.microsoft.com/office/drawing/2014/main" val="10000"/>
                  </a:ext>
                </a:extLst>
              </a:tr>
            </a:tbl>
          </a:graphicData>
        </a:graphic>
      </p:graphicFrame>
      <p:cxnSp>
        <p:nvCxnSpPr>
          <p:cNvPr id="5" name="直线连接符 6">
            <a:extLst>
              <a:ext uri="{FF2B5EF4-FFF2-40B4-BE49-F238E27FC236}">
                <a16:creationId xmlns:a16="http://schemas.microsoft.com/office/drawing/2014/main" id="{1798A866-2D17-4729-5072-C08B52723DE1}"/>
              </a:ext>
            </a:extLst>
          </p:cNvPr>
          <p:cNvCxnSpPr>
            <a:cxnSpLocks noChangeShapeType="1"/>
          </p:cNvCxnSpPr>
          <p:nvPr/>
        </p:nvCxnSpPr>
        <p:spPr bwMode="auto">
          <a:xfrm flipV="1">
            <a:off x="4348973" y="2984499"/>
            <a:ext cx="1990341" cy="1225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 name="直线连接符 6">
            <a:extLst>
              <a:ext uri="{FF2B5EF4-FFF2-40B4-BE49-F238E27FC236}">
                <a16:creationId xmlns:a16="http://schemas.microsoft.com/office/drawing/2014/main" id="{E4F26D80-307F-7CAD-A47F-A5DC74D32A30}"/>
              </a:ext>
            </a:extLst>
          </p:cNvPr>
          <p:cNvCxnSpPr>
            <a:cxnSpLocks noChangeShapeType="1"/>
          </p:cNvCxnSpPr>
          <p:nvPr/>
        </p:nvCxnSpPr>
        <p:spPr bwMode="auto">
          <a:xfrm flipV="1">
            <a:off x="3332201" y="3858673"/>
            <a:ext cx="0" cy="1717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10545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pPr eaLnBrk="1" hangingPunct="1"/>
            <a:r>
              <a:rPr lang="en-US" altLang="zh-CN" dirty="0">
                <a:ea typeface="MS PGothic" charset="-128"/>
              </a:rPr>
              <a:t>File Attributes(Meta-data)</a:t>
            </a:r>
          </a:p>
        </p:txBody>
      </p:sp>
      <p:sp>
        <p:nvSpPr>
          <p:cNvPr id="13314" name="Rectangle 3"/>
          <p:cNvSpPr>
            <a:spLocks noGrp="1" noChangeArrowheads="1"/>
          </p:cNvSpPr>
          <p:nvPr>
            <p:ph type="body" idx="1"/>
          </p:nvPr>
        </p:nvSpPr>
        <p:spPr/>
        <p:txBody>
          <a:bodyPr/>
          <a:lstStyle/>
          <a:p>
            <a:pPr>
              <a:buFont typeface="Monotype Sorts" pitchFamily="2" charset="2"/>
              <a:buChar char="n"/>
              <a:defRPr/>
            </a:pPr>
            <a:r>
              <a:rPr lang="en-US" altLang="zh-CN" sz="2667" b="1" dirty="0"/>
              <a:t>Name</a:t>
            </a:r>
            <a:r>
              <a:rPr lang="en-US" altLang="zh-CN" sz="2667" dirty="0"/>
              <a:t> – only information kept in human-readable form</a:t>
            </a:r>
          </a:p>
          <a:p>
            <a:pPr>
              <a:buFont typeface="Monotype Sorts" pitchFamily="2" charset="2"/>
              <a:buChar char="n"/>
              <a:defRPr/>
            </a:pPr>
            <a:r>
              <a:rPr lang="en-US" altLang="zh-CN" sz="2667" b="1" dirty="0"/>
              <a:t>Identifier</a:t>
            </a:r>
            <a:r>
              <a:rPr lang="en-US" altLang="zh-CN" sz="2667" dirty="0"/>
              <a:t> – unique tag (</a:t>
            </a:r>
            <a:r>
              <a:rPr lang="en-US" altLang="zh-CN" sz="2667" b="1" dirty="0">
                <a:solidFill>
                  <a:srgbClr val="FF0000"/>
                </a:solidFill>
              </a:rPr>
              <a:t>number</a:t>
            </a:r>
            <a:r>
              <a:rPr lang="en-US" altLang="zh-CN" sz="2667" dirty="0"/>
              <a:t>) identifies file within file system</a:t>
            </a:r>
          </a:p>
          <a:p>
            <a:pPr>
              <a:buFont typeface="Monotype Sorts" pitchFamily="2" charset="2"/>
              <a:buChar char="n"/>
              <a:defRPr/>
            </a:pPr>
            <a:r>
              <a:rPr lang="en-US" altLang="zh-CN" sz="2667" b="1" dirty="0"/>
              <a:t>Type</a:t>
            </a:r>
            <a:r>
              <a:rPr lang="en-US" altLang="zh-CN" sz="2667" dirty="0"/>
              <a:t> – needed for systems that support different types</a:t>
            </a:r>
          </a:p>
          <a:p>
            <a:pPr>
              <a:buFont typeface="Monotype Sorts" pitchFamily="2" charset="2"/>
              <a:buChar char="n"/>
              <a:defRPr/>
            </a:pPr>
            <a:r>
              <a:rPr lang="en-US" altLang="zh-CN" sz="2667" b="1" dirty="0"/>
              <a:t>Location</a:t>
            </a:r>
            <a:r>
              <a:rPr lang="en-US" altLang="zh-CN" sz="2667" dirty="0"/>
              <a:t> – </a:t>
            </a:r>
            <a:r>
              <a:rPr lang="en-US" altLang="zh-CN" sz="2667" b="1" dirty="0">
                <a:solidFill>
                  <a:srgbClr val="FF0000"/>
                </a:solidFill>
              </a:rPr>
              <a:t>pointer</a:t>
            </a:r>
            <a:r>
              <a:rPr lang="en-US" altLang="zh-CN" sz="2667" dirty="0"/>
              <a:t> to file location on device</a:t>
            </a:r>
          </a:p>
          <a:p>
            <a:pPr>
              <a:buFont typeface="Monotype Sorts" pitchFamily="2" charset="2"/>
              <a:buChar char="n"/>
              <a:defRPr/>
            </a:pPr>
            <a:r>
              <a:rPr lang="en-US" altLang="zh-CN" sz="2667" b="1" dirty="0"/>
              <a:t>Size</a:t>
            </a:r>
            <a:r>
              <a:rPr lang="en-US" altLang="zh-CN" sz="2667" dirty="0"/>
              <a:t> – current file size</a:t>
            </a:r>
          </a:p>
          <a:p>
            <a:pPr>
              <a:buFont typeface="Monotype Sorts" pitchFamily="2" charset="2"/>
              <a:buChar char="n"/>
              <a:defRPr/>
            </a:pPr>
            <a:r>
              <a:rPr lang="en-US" altLang="zh-CN" sz="2667" b="1" dirty="0"/>
              <a:t>Protection</a:t>
            </a:r>
            <a:r>
              <a:rPr lang="en-US" altLang="zh-CN" sz="2667" dirty="0"/>
              <a:t> – controls who can do reading, writing, executing</a:t>
            </a:r>
          </a:p>
          <a:p>
            <a:pPr>
              <a:buFont typeface="Monotype Sorts" pitchFamily="2" charset="2"/>
              <a:buChar char="n"/>
              <a:defRPr/>
            </a:pPr>
            <a:r>
              <a:rPr lang="en-US" altLang="zh-CN" sz="2667" b="1" dirty="0"/>
              <a:t>Time, date, and user identification</a:t>
            </a:r>
            <a:r>
              <a:rPr lang="en-US" altLang="zh-CN" sz="2667" dirty="0"/>
              <a:t> – data for protection, security, and usage monitoring</a:t>
            </a:r>
          </a:p>
        </p:txBody>
      </p:sp>
      <p:sp>
        <p:nvSpPr>
          <p:cNvPr id="98307" name="文本框 1"/>
          <p:cNvSpPr txBox="1">
            <a:spLocks noChangeArrowheads="1"/>
          </p:cNvSpPr>
          <p:nvPr/>
        </p:nvSpPr>
        <p:spPr bwMode="auto">
          <a:xfrm>
            <a:off x="5025680" y="6729909"/>
            <a:ext cx="38877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sz="4400" b="1" dirty="0">
                <a:solidFill>
                  <a:srgbClr val="FF0000"/>
                </a:solidFill>
                <a:latin typeface="Verdana" charset="0"/>
              </a:rPr>
              <a:t>Meta-data</a:t>
            </a:r>
            <a:endParaRPr lang="zh-CN" altLang="en-US" sz="4400" b="1" dirty="0">
              <a:solidFill>
                <a:srgbClr val="FF0000"/>
              </a:solidFill>
              <a:latin typeface="Verdana"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tLang="zh-CN">
                <a:ea typeface="MS PGothic" charset="-128"/>
              </a:rPr>
              <a:t>File info Window on Mac OS X</a:t>
            </a:r>
          </a:p>
        </p:txBody>
      </p:sp>
      <p:pic>
        <p:nvPicPr>
          <p:cNvPr id="2" name="图片 1">
            <a:extLst>
              <a:ext uri="{FF2B5EF4-FFF2-40B4-BE49-F238E27FC236}">
                <a16:creationId xmlns:a16="http://schemas.microsoft.com/office/drawing/2014/main" id="{DC319D32-E964-48B5-82A9-2F19417BF0EA}"/>
              </a:ext>
            </a:extLst>
          </p:cNvPr>
          <p:cNvPicPr>
            <a:picLocks noChangeAspect="1"/>
          </p:cNvPicPr>
          <p:nvPr/>
        </p:nvPicPr>
        <p:blipFill>
          <a:blip r:embed="rId3"/>
          <a:stretch>
            <a:fillRect/>
          </a:stretch>
        </p:blipFill>
        <p:spPr>
          <a:xfrm>
            <a:off x="7994667" y="1259333"/>
            <a:ext cx="4649149" cy="7762126"/>
          </a:xfrm>
          <a:prstGeom prst="rect">
            <a:avLst/>
          </a:prstGeom>
        </p:spPr>
      </p:pic>
      <p:pic>
        <p:nvPicPr>
          <p:cNvPr id="3" name="图片 2">
            <a:extLst>
              <a:ext uri="{FF2B5EF4-FFF2-40B4-BE49-F238E27FC236}">
                <a16:creationId xmlns:a16="http://schemas.microsoft.com/office/drawing/2014/main" id="{33A99BEB-6922-4BE1-B3B1-BA6A71A7BCDD}"/>
              </a:ext>
            </a:extLst>
          </p:cNvPr>
          <p:cNvPicPr>
            <a:picLocks noChangeAspect="1"/>
          </p:cNvPicPr>
          <p:nvPr/>
        </p:nvPicPr>
        <p:blipFill>
          <a:blip r:embed="rId4"/>
          <a:stretch>
            <a:fillRect/>
          </a:stretch>
        </p:blipFill>
        <p:spPr>
          <a:xfrm>
            <a:off x="1072183" y="1439215"/>
            <a:ext cx="5126249" cy="7177713"/>
          </a:xfrm>
          <a:prstGeom prst="rect">
            <a:avLst/>
          </a:prstGeom>
        </p:spPr>
      </p:pic>
      <p:sp>
        <p:nvSpPr>
          <p:cNvPr id="4" name="矩形 3">
            <a:extLst>
              <a:ext uri="{FF2B5EF4-FFF2-40B4-BE49-F238E27FC236}">
                <a16:creationId xmlns:a16="http://schemas.microsoft.com/office/drawing/2014/main" id="{7781BAEC-4DD5-750D-981F-BB5B9C84C03C}"/>
              </a:ext>
            </a:extLst>
          </p:cNvPr>
          <p:cNvSpPr/>
          <p:nvPr/>
        </p:nvSpPr>
        <p:spPr bwMode="auto">
          <a:xfrm>
            <a:off x="2136913" y="4661452"/>
            <a:ext cx="1759226" cy="496957"/>
          </a:xfrm>
          <a:prstGeom prst="rect">
            <a:avLst/>
          </a:prstGeom>
          <a:noFill/>
          <a:ln w="762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4"/>
          <p:cNvSpPr>
            <a:spLocks noGrp="1" noChangeArrowheads="1"/>
          </p:cNvSpPr>
          <p:nvPr>
            <p:ph type="title"/>
          </p:nvPr>
        </p:nvSpPr>
        <p:spPr>
          <a:xfrm>
            <a:off x="1738313" y="369888"/>
            <a:ext cx="11291887" cy="768350"/>
          </a:xfrm>
        </p:spPr>
        <p:txBody>
          <a:bodyPr/>
          <a:lstStyle/>
          <a:p>
            <a:pPr eaLnBrk="1" hangingPunct="1"/>
            <a:r>
              <a:rPr lang="en-US" altLang="zh-CN">
                <a:ea typeface="MS PGothic" charset="-128"/>
              </a:rPr>
              <a:t>Moving-head Disk Mechanism</a:t>
            </a:r>
          </a:p>
        </p:txBody>
      </p:sp>
      <p:pic>
        <p:nvPicPr>
          <p:cNvPr id="12290" name="Picture 1" descr="10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1411288"/>
            <a:ext cx="9698038" cy="701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1919288" y="369888"/>
            <a:ext cx="10425112" cy="768350"/>
          </a:xfrm>
        </p:spPr>
        <p:txBody>
          <a:bodyPr/>
          <a:lstStyle/>
          <a:p>
            <a:pPr eaLnBrk="1" hangingPunct="1"/>
            <a:r>
              <a:rPr lang="en-US" altLang="zh-CN">
                <a:ea typeface="MS PGothic" charset="-128"/>
              </a:rPr>
              <a:t>File Types – Name, Extension</a:t>
            </a:r>
          </a:p>
        </p:txBody>
      </p:sp>
      <p:pic>
        <p:nvPicPr>
          <p:cNvPr id="102402" name="Picture 4"/>
          <p:cNvPicPr>
            <a:picLocks noChangeAspect="1" noChangeArrowheads="1"/>
          </p:cNvPicPr>
          <p:nvPr/>
        </p:nvPicPr>
        <p:blipFill>
          <a:blip r:embed="rId3">
            <a:extLst>
              <a:ext uri="{28A0092B-C50C-407E-A947-70E740481C1C}">
                <a14:useLocalDpi xmlns:a14="http://schemas.microsoft.com/office/drawing/2010/main" val="0"/>
              </a:ext>
            </a:extLst>
          </a:blip>
          <a:srcRect l="15715" t="1186" r="15715" b="1186"/>
          <a:stretch>
            <a:fillRect/>
          </a:stretch>
        </p:blipFill>
        <p:spPr bwMode="auto">
          <a:xfrm>
            <a:off x="1500188" y="1370013"/>
            <a:ext cx="6935328" cy="7404099"/>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1" name="文本框 1"/>
          <p:cNvSpPr txBox="1">
            <a:spLocks noChangeArrowheads="1"/>
          </p:cNvSpPr>
          <p:nvPr/>
        </p:nvSpPr>
        <p:spPr bwMode="auto">
          <a:xfrm>
            <a:off x="9836583" y="2769755"/>
            <a:ext cx="270827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spcBef>
                <a:spcPct val="0"/>
              </a:spcBef>
              <a:buClrTx/>
              <a:buSzTx/>
              <a:buFontTx/>
              <a:buNone/>
              <a:defRPr/>
            </a:pPr>
            <a:r>
              <a:rPr lang="en-US" altLang="zh-CN" sz="3733" b="1" dirty="0">
                <a:latin typeface="Verdana" panose="020B0604030504040204" pitchFamily="34" charset="0"/>
              </a:rPr>
              <a:t>A </a:t>
            </a:r>
            <a:r>
              <a:rPr lang="en-US" altLang="zh-CN" sz="3733" b="1" dirty="0">
                <a:solidFill>
                  <a:srgbClr val="FF0000"/>
                </a:solidFill>
                <a:latin typeface="Verdana" panose="020B0604030504040204" pitchFamily="34" charset="0"/>
              </a:rPr>
              <a:t>hint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1974850" y="369888"/>
            <a:ext cx="10369550" cy="768350"/>
          </a:xfrm>
        </p:spPr>
        <p:txBody>
          <a:bodyPr/>
          <a:lstStyle/>
          <a:p>
            <a:pPr eaLnBrk="1" hangingPunct="1"/>
            <a:r>
              <a:rPr lang="en-US" altLang="zh-CN">
                <a:ea typeface="MS PGothic" charset="-128"/>
              </a:rPr>
              <a:t>File Structure</a:t>
            </a:r>
          </a:p>
        </p:txBody>
      </p:sp>
      <p:sp>
        <p:nvSpPr>
          <p:cNvPr id="104450" name="Rectangle 3"/>
          <p:cNvSpPr>
            <a:spLocks noGrp="1" noChangeArrowheads="1"/>
          </p:cNvSpPr>
          <p:nvPr>
            <p:ph type="body" idx="1"/>
          </p:nvPr>
        </p:nvSpPr>
        <p:spPr>
          <a:xfrm>
            <a:off x="1389063" y="1644650"/>
            <a:ext cx="10248900" cy="6040438"/>
          </a:xfrm>
        </p:spPr>
        <p:txBody>
          <a:bodyPr/>
          <a:lstStyle/>
          <a:p>
            <a:pPr>
              <a:lnSpc>
                <a:spcPct val="90000"/>
              </a:lnSpc>
            </a:pPr>
            <a:r>
              <a:rPr lang="en-US" altLang="zh-CN" sz="3200" dirty="0">
                <a:ea typeface="MS PGothic" charset="-128"/>
              </a:rPr>
              <a:t>None - sequence of words, bytes</a:t>
            </a:r>
          </a:p>
          <a:p>
            <a:pPr lvl="1">
              <a:lnSpc>
                <a:spcPct val="90000"/>
              </a:lnSpc>
            </a:pPr>
            <a:r>
              <a:rPr lang="en-US" altLang="zh-CN" sz="2400" dirty="0">
                <a:ea typeface="MS PGothic" charset="-128"/>
              </a:rPr>
              <a:t>Character</a:t>
            </a:r>
          </a:p>
          <a:p>
            <a:pPr lvl="1">
              <a:lnSpc>
                <a:spcPct val="90000"/>
              </a:lnSpc>
            </a:pPr>
            <a:r>
              <a:rPr lang="en-US" altLang="zh-CN" sz="2400" dirty="0">
                <a:ea typeface="MS PGothic" charset="-128"/>
              </a:rPr>
              <a:t>Binary</a:t>
            </a:r>
            <a:endParaRPr lang="en-US" altLang="zh-CN" sz="3200" dirty="0">
              <a:ea typeface="MS PGothic" charset="-128"/>
            </a:endParaRPr>
          </a:p>
          <a:p>
            <a:pPr>
              <a:lnSpc>
                <a:spcPct val="90000"/>
              </a:lnSpc>
            </a:pPr>
            <a:r>
              <a:rPr lang="en-US" altLang="zh-CN" sz="3200" dirty="0">
                <a:ea typeface="MS PGothic" charset="-128"/>
              </a:rPr>
              <a:t>Simple record structure</a:t>
            </a:r>
          </a:p>
          <a:p>
            <a:pPr lvl="1">
              <a:lnSpc>
                <a:spcPct val="90000"/>
              </a:lnSpc>
            </a:pPr>
            <a:r>
              <a:rPr lang="en-US" altLang="zh-CN" sz="2400" dirty="0">
                <a:ea typeface="MS PGothic" charset="-128"/>
              </a:rPr>
              <a:t>Lines </a:t>
            </a:r>
          </a:p>
          <a:p>
            <a:pPr lvl="1">
              <a:lnSpc>
                <a:spcPct val="90000"/>
              </a:lnSpc>
            </a:pPr>
            <a:r>
              <a:rPr lang="en-US" altLang="zh-CN" sz="2400" dirty="0">
                <a:ea typeface="MS PGothic" charset="-128"/>
              </a:rPr>
              <a:t>Fixed length</a:t>
            </a:r>
          </a:p>
          <a:p>
            <a:pPr lvl="1">
              <a:lnSpc>
                <a:spcPct val="90000"/>
              </a:lnSpc>
            </a:pPr>
            <a:r>
              <a:rPr lang="en-US" altLang="zh-CN" sz="2400" dirty="0">
                <a:ea typeface="MS PGothic" charset="-128"/>
              </a:rPr>
              <a:t>Variable length</a:t>
            </a:r>
          </a:p>
          <a:p>
            <a:pPr>
              <a:lnSpc>
                <a:spcPct val="90000"/>
              </a:lnSpc>
            </a:pPr>
            <a:r>
              <a:rPr lang="en-US" altLang="zh-CN" sz="3200" dirty="0">
                <a:ea typeface="MS PGothic" charset="-128"/>
              </a:rPr>
              <a:t>Complex Structures</a:t>
            </a:r>
          </a:p>
          <a:p>
            <a:pPr lvl="1">
              <a:lnSpc>
                <a:spcPct val="90000"/>
              </a:lnSpc>
            </a:pPr>
            <a:r>
              <a:rPr lang="en-US" altLang="zh-CN" sz="2400" dirty="0">
                <a:ea typeface="MS PGothic" charset="-128"/>
              </a:rPr>
              <a:t>Formatted document</a:t>
            </a:r>
          </a:p>
          <a:p>
            <a:pPr lvl="1">
              <a:lnSpc>
                <a:spcPct val="90000"/>
              </a:lnSpc>
            </a:pPr>
            <a:r>
              <a:rPr lang="en-US" altLang="zh-CN" sz="2400" dirty="0">
                <a:ea typeface="MS PGothic" charset="-128"/>
              </a:rPr>
              <a:t>Relocatable load file	</a:t>
            </a:r>
          </a:p>
          <a:p>
            <a:pPr>
              <a:lnSpc>
                <a:spcPct val="90000"/>
              </a:lnSpc>
            </a:pPr>
            <a:r>
              <a:rPr lang="en-US" altLang="zh-CN" sz="3200" dirty="0">
                <a:ea typeface="MS PGothic" charset="-128"/>
              </a:rPr>
              <a:t>Who decides:</a:t>
            </a:r>
          </a:p>
          <a:p>
            <a:pPr lvl="1">
              <a:lnSpc>
                <a:spcPct val="90000"/>
              </a:lnSpc>
            </a:pPr>
            <a:r>
              <a:rPr lang="en-US" altLang="zh-CN" sz="2400" dirty="0">
                <a:ea typeface="MS PGothic" charset="-128"/>
              </a:rPr>
              <a:t>Operating system</a:t>
            </a:r>
          </a:p>
          <a:p>
            <a:pPr lvl="1">
              <a:lnSpc>
                <a:spcPct val="90000"/>
              </a:lnSpc>
            </a:pPr>
            <a:r>
              <a:rPr lang="en-US" altLang="zh-CN" sz="2400" dirty="0">
                <a:ea typeface="MS PGothic" charset="-128"/>
              </a:rPr>
              <a:t>Program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noChangeArrowheads="1"/>
          </p:cNvSpPr>
          <p:nvPr>
            <p:ph type="title"/>
          </p:nvPr>
        </p:nvSpPr>
        <p:spPr/>
        <p:txBody>
          <a:bodyPr/>
          <a:lstStyle/>
          <a:p>
            <a:r>
              <a:rPr kumimoji="1" lang="en-US" altLang="zh-CN">
                <a:ea typeface="MS PGothic" charset="-128"/>
              </a:rPr>
              <a:t>Program on disk</a:t>
            </a:r>
            <a:endParaRPr kumimoji="1" lang="zh-CN" altLang="en-US">
              <a:ea typeface="MS PGothic" charset="-128"/>
            </a:endParaRPr>
          </a:p>
        </p:txBody>
      </p:sp>
      <p:pic>
        <p:nvPicPr>
          <p:cNvPr id="10649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529336"/>
            <a:ext cx="11733212" cy="708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altLang="zh-CN" dirty="0">
                <a:ea typeface="MS PGothic" charset="-128"/>
              </a:rPr>
              <a:t>File Access: Sequential</a:t>
            </a:r>
            <a:r>
              <a:rPr lang="zh-CN" altLang="en-US" dirty="0">
                <a:ea typeface="MS PGothic" charset="-128"/>
              </a:rPr>
              <a:t>（顺序访问）</a:t>
            </a:r>
            <a:endParaRPr lang="en-US" altLang="zh-CN" dirty="0">
              <a:ea typeface="MS PGothic" charset="-128"/>
            </a:endParaRPr>
          </a:p>
        </p:txBody>
      </p:sp>
      <p:pic>
        <p:nvPicPr>
          <p:cNvPr id="1126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925" y="2066250"/>
            <a:ext cx="9676150" cy="250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6D7FC84-239B-434B-BA32-C14C241CA0FC}"/>
              </a:ext>
            </a:extLst>
          </p:cNvPr>
          <p:cNvPicPr>
            <a:picLocks noChangeAspect="1"/>
          </p:cNvPicPr>
          <p:nvPr/>
        </p:nvPicPr>
        <p:blipFill>
          <a:blip r:embed="rId4"/>
          <a:stretch>
            <a:fillRect/>
          </a:stretch>
        </p:blipFill>
        <p:spPr>
          <a:xfrm>
            <a:off x="5358670" y="5500012"/>
            <a:ext cx="4152900" cy="2857500"/>
          </a:xfrm>
          <a:prstGeom prst="rect">
            <a:avLst/>
          </a:prstGeom>
        </p:spPr>
      </p:pic>
      <p:sp>
        <p:nvSpPr>
          <p:cNvPr id="4" name="文本框 3">
            <a:extLst>
              <a:ext uri="{FF2B5EF4-FFF2-40B4-BE49-F238E27FC236}">
                <a16:creationId xmlns:a16="http://schemas.microsoft.com/office/drawing/2014/main" id="{624C3138-E664-FF48-87E9-8696C83DEA65}"/>
              </a:ext>
            </a:extLst>
          </p:cNvPr>
          <p:cNvSpPr txBox="1"/>
          <p:nvPr/>
        </p:nvSpPr>
        <p:spPr>
          <a:xfrm>
            <a:off x="4472608" y="4310390"/>
            <a:ext cx="2673626" cy="523220"/>
          </a:xfrm>
          <a:prstGeom prst="rect">
            <a:avLst/>
          </a:prstGeom>
          <a:noFill/>
        </p:spPr>
        <p:txBody>
          <a:bodyPr wrap="square">
            <a:spAutoFit/>
          </a:bodyPr>
          <a:lstStyle/>
          <a:p>
            <a:pPr eaLnBrk="1" hangingPunct="1"/>
            <a:r>
              <a:rPr lang="zh-CN" altLang="en-US" sz="2800" b="1" dirty="0">
                <a:solidFill>
                  <a:srgbClr val="FF0000"/>
                </a:solidFill>
                <a:ea typeface="MS PGothic" charset="-128"/>
              </a:rPr>
              <a:t>倒回</a:t>
            </a:r>
            <a:endParaRPr lang="zh-CN" altLang="zh-CN" sz="2800" b="1" dirty="0">
              <a:solidFill>
                <a:srgbClr val="FF0000"/>
              </a:solidFill>
              <a:ea typeface="MS PGothic" charset="-128"/>
            </a:endParaRPr>
          </a:p>
        </p:txBody>
      </p:sp>
      <p:sp>
        <p:nvSpPr>
          <p:cNvPr id="6" name="文本框 5">
            <a:extLst>
              <a:ext uri="{FF2B5EF4-FFF2-40B4-BE49-F238E27FC236}">
                <a16:creationId xmlns:a16="http://schemas.microsoft.com/office/drawing/2014/main" id="{20019E0E-D936-D710-8DB8-EBD3153F0E86}"/>
              </a:ext>
            </a:extLst>
          </p:cNvPr>
          <p:cNvSpPr txBox="1"/>
          <p:nvPr/>
        </p:nvSpPr>
        <p:spPr>
          <a:xfrm>
            <a:off x="1272208" y="5728433"/>
            <a:ext cx="3260034" cy="1200329"/>
          </a:xfrm>
          <a:prstGeom prst="rect">
            <a:avLst/>
          </a:prstGeom>
          <a:noFill/>
        </p:spPr>
        <p:txBody>
          <a:bodyPr wrap="square">
            <a:spAutoFit/>
          </a:bodyPr>
          <a:lstStyle/>
          <a:p>
            <a:pPr eaLnBrk="1" hangingPunct="1"/>
            <a:r>
              <a:rPr lang="en-US" altLang="zh-CN" sz="3600" dirty="0" err="1">
                <a:solidFill>
                  <a:srgbClr val="FF0000"/>
                </a:solidFill>
              </a:rPr>
              <a:t>r</a:t>
            </a:r>
            <a:r>
              <a:rPr lang="en-US" altLang="zh-CN" sz="3600" dirty="0" err="1">
                <a:solidFill>
                  <a:srgbClr val="FF0000"/>
                </a:solidFill>
                <a:ea typeface="MS PGothic" charset="-128"/>
              </a:rPr>
              <a:t>ead_next</a:t>
            </a:r>
            <a:r>
              <a:rPr lang="en-US" altLang="zh-CN" sz="3600" dirty="0">
                <a:solidFill>
                  <a:srgbClr val="FF0000"/>
                </a:solidFill>
                <a:ea typeface="MS PGothic" charset="-128"/>
              </a:rPr>
              <a:t>()</a:t>
            </a:r>
          </a:p>
          <a:p>
            <a:pPr eaLnBrk="1" hangingPunct="1"/>
            <a:r>
              <a:rPr lang="en-US" altLang="zh-CN" sz="3600" dirty="0" err="1">
                <a:solidFill>
                  <a:srgbClr val="FF0000"/>
                </a:solidFill>
                <a:ea typeface="MS PGothic" charset="-128"/>
              </a:rPr>
              <a:t>write_next</a:t>
            </a:r>
            <a:r>
              <a:rPr lang="en-US" altLang="zh-CN" sz="3600" dirty="0">
                <a:solidFill>
                  <a:srgbClr val="FF0000"/>
                </a:solidFill>
                <a:ea typeface="MS PGothic" charset="-128"/>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altLang="zh-CN">
                <a:ea typeface="MS PGothic" charset="-128"/>
              </a:rPr>
              <a:t>File Access: Direct</a:t>
            </a:r>
          </a:p>
        </p:txBody>
      </p:sp>
      <p:sp>
        <p:nvSpPr>
          <p:cNvPr id="4" name="Rectangle 3"/>
          <p:cNvSpPr txBox="1">
            <a:spLocks noChangeArrowheads="1"/>
          </p:cNvSpPr>
          <p:nvPr/>
        </p:nvSpPr>
        <p:spPr>
          <a:xfrm>
            <a:off x="1943100" y="1325563"/>
            <a:ext cx="9828213" cy="7399337"/>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a:lnSpc>
                <a:spcPct val="90000"/>
              </a:lnSpc>
              <a:tabLst>
                <a:tab pos="4271327" algn="l"/>
                <a:tab pos="5407949" algn="l"/>
              </a:tabLst>
              <a:defRPr/>
            </a:pPr>
            <a:r>
              <a:rPr lang="en-US" altLang="zh-CN" sz="3200" b="1" kern="0" dirty="0">
                <a:solidFill>
                  <a:srgbClr val="000000"/>
                </a:solidFill>
                <a:ea typeface="MS PGothic" charset="-128"/>
                <a:cs typeface="ＭＳ Ｐゴシック" charset="-128"/>
              </a:rPr>
              <a:t>Direct Access – </a:t>
            </a:r>
            <a:r>
              <a:rPr lang="en-US" altLang="zh-CN" sz="3200" kern="0" dirty="0">
                <a:solidFill>
                  <a:srgbClr val="000000"/>
                </a:solidFill>
                <a:ea typeface="MS PGothic" charset="-128"/>
                <a:cs typeface="ＭＳ Ｐゴシック" charset="-128"/>
              </a:rPr>
              <a:t>file is fixed length </a:t>
            </a:r>
            <a:r>
              <a:rPr lang="en-US" altLang="zh-CN" sz="3200" kern="0" dirty="0">
                <a:solidFill>
                  <a:srgbClr val="0033CC"/>
                </a:solidFill>
                <a:ea typeface="MS PGothic" charset="-128"/>
                <a:cs typeface="ＭＳ Ｐゴシック" charset="-128"/>
              </a:rPr>
              <a:t>logical records</a:t>
            </a:r>
          </a:p>
          <a:p>
            <a:pPr>
              <a:lnSpc>
                <a:spcPct val="90000"/>
              </a:lnSpc>
              <a:spcBef>
                <a:spcPct val="10000"/>
              </a:spcBef>
              <a:buFont typeface="Monotype Sorts" charset="2"/>
              <a:buNone/>
              <a:tabLst>
                <a:tab pos="4271327" algn="l"/>
                <a:tab pos="5407949" algn="l"/>
              </a:tabLst>
              <a:defRPr/>
            </a:pPr>
            <a:r>
              <a:rPr lang="en-US" altLang="zh-CN" sz="3200" kern="0" dirty="0">
                <a:solidFill>
                  <a:srgbClr val="000000"/>
                </a:solidFill>
                <a:ea typeface="MS PGothic" charset="-128"/>
                <a:cs typeface="ＭＳ Ｐゴシック" charset="-128"/>
              </a:rPr>
              <a:t>		</a:t>
            </a:r>
            <a:r>
              <a:rPr lang="en-US" altLang="zh-CN" sz="3200" b="1" kern="0" dirty="0">
                <a:solidFill>
                  <a:srgbClr val="FF0000"/>
                </a:solidFill>
                <a:latin typeface="Courier New" charset="0"/>
                <a:ea typeface="MS PGothic" charset="-128"/>
                <a:cs typeface="ＭＳ Ｐゴシック" charset="-128"/>
              </a:rPr>
              <a:t>read(</a:t>
            </a:r>
            <a:r>
              <a:rPr lang="en-US" altLang="zh-CN" sz="3200" b="1" i="1" kern="0" dirty="0">
                <a:solidFill>
                  <a:srgbClr val="FF0000"/>
                </a:solidFill>
                <a:latin typeface="Courier New" charset="0"/>
                <a:ea typeface="MS PGothic" charset="-128"/>
                <a:cs typeface="ＭＳ Ｐゴシック" charset="-128"/>
              </a:rPr>
              <a:t>n)</a:t>
            </a:r>
            <a:r>
              <a:rPr lang="zh-CN" altLang="en-US" sz="3200" b="1" i="1" kern="0" dirty="0">
                <a:solidFill>
                  <a:srgbClr val="FF0000"/>
                </a:solidFill>
                <a:latin typeface="Courier New" charset="0"/>
                <a:ea typeface="MS PGothic" charset="-128"/>
                <a:cs typeface="ＭＳ Ｐゴシック" charset="-128"/>
              </a:rPr>
              <a:t>（</a:t>
            </a:r>
            <a:r>
              <a:rPr lang="en-US" altLang="zh-CN" sz="3200" b="1" i="1" kern="0" dirty="0">
                <a:solidFill>
                  <a:srgbClr val="FF0000"/>
                </a:solidFill>
                <a:latin typeface="Courier New" charset="0"/>
                <a:ea typeface="MS PGothic" charset="-128"/>
                <a:cs typeface="ＭＳ Ｐゴシック" charset="-128"/>
              </a:rPr>
              <a:t>n</a:t>
            </a:r>
            <a:r>
              <a:rPr lang="zh-CN" altLang="en-US" sz="3200" b="1" i="1" kern="0" dirty="0">
                <a:solidFill>
                  <a:srgbClr val="FF0000"/>
                </a:solidFill>
                <a:latin typeface="Courier New" charset="0"/>
                <a:ea typeface="MS PGothic" charset="-128"/>
                <a:cs typeface="ＭＳ Ｐゴシック" charset="-128"/>
              </a:rPr>
              <a:t>是块号）</a:t>
            </a:r>
            <a:endParaRPr lang="en-US" altLang="zh-CN" sz="3200" b="1" i="1" kern="0" dirty="0">
              <a:solidFill>
                <a:srgbClr val="FF0000"/>
              </a:solidFill>
              <a:latin typeface="Courier New" charset="0"/>
              <a:ea typeface="MS PGothic" charset="-128"/>
              <a:cs typeface="ＭＳ Ｐゴシック" charset="-128"/>
            </a:endParaRPr>
          </a:p>
          <a:p>
            <a:pPr>
              <a:lnSpc>
                <a:spcPct val="90000"/>
              </a:lnSpc>
              <a:spcBef>
                <a:spcPct val="10000"/>
              </a:spcBef>
              <a:buFont typeface="Monotype Sorts" charset="2"/>
              <a:buNone/>
              <a:tabLst>
                <a:tab pos="4271327" algn="l"/>
                <a:tab pos="5407949" algn="l"/>
              </a:tabLst>
              <a:defRPr/>
            </a:pPr>
            <a:r>
              <a:rPr lang="en-US" altLang="zh-CN" sz="3200" b="1" kern="0" dirty="0">
                <a:solidFill>
                  <a:srgbClr val="FF0000"/>
                </a:solidFill>
                <a:latin typeface="Courier New" charset="0"/>
                <a:ea typeface="MS PGothic" charset="-128"/>
                <a:cs typeface="ＭＳ Ｐゴシック" charset="-128"/>
              </a:rPr>
              <a:t>		write(</a:t>
            </a:r>
            <a:r>
              <a:rPr lang="en-US" altLang="zh-CN" sz="3200" b="1" i="1" kern="0" dirty="0">
                <a:solidFill>
                  <a:srgbClr val="FF0000"/>
                </a:solidFill>
                <a:latin typeface="Courier New" charset="0"/>
                <a:ea typeface="MS PGothic" charset="-128"/>
                <a:cs typeface="ＭＳ Ｐゴシック" charset="-128"/>
              </a:rPr>
              <a:t>n)</a:t>
            </a:r>
          </a:p>
          <a:p>
            <a:pPr>
              <a:lnSpc>
                <a:spcPct val="90000"/>
              </a:lnSpc>
              <a:spcBef>
                <a:spcPct val="10000"/>
              </a:spcBef>
              <a:buFont typeface="Monotype Sorts" charset="2"/>
              <a:buNone/>
              <a:tabLst>
                <a:tab pos="4271327" algn="l"/>
                <a:tab pos="5407949" algn="l"/>
              </a:tabLst>
              <a:defRPr/>
            </a:pPr>
            <a:r>
              <a:rPr lang="en-US" altLang="zh-CN" sz="3200" b="1" kern="0" dirty="0">
                <a:solidFill>
                  <a:srgbClr val="FF0000"/>
                </a:solidFill>
                <a:latin typeface="Courier New" charset="0"/>
                <a:ea typeface="MS PGothic" charset="-128"/>
                <a:cs typeface="ＭＳ Ｐゴシック" charset="-128"/>
              </a:rPr>
              <a:t>		</a:t>
            </a:r>
            <a:r>
              <a:rPr lang="en-US" altLang="zh-CN" sz="3200" b="1" kern="0" dirty="0" err="1">
                <a:solidFill>
                  <a:srgbClr val="FF0000"/>
                </a:solidFill>
                <a:latin typeface="Courier New" charset="0"/>
                <a:ea typeface="MS PGothic" charset="-128"/>
                <a:cs typeface="ＭＳ Ｐゴシック" charset="-128"/>
              </a:rPr>
              <a:t>position_to</a:t>
            </a:r>
            <a:r>
              <a:rPr lang="en-US" altLang="zh-CN" sz="3200" b="1" kern="0" dirty="0">
                <a:solidFill>
                  <a:srgbClr val="FF0000"/>
                </a:solidFill>
                <a:latin typeface="Courier New" charset="0"/>
                <a:ea typeface="MS PGothic" charset="-128"/>
                <a:cs typeface="ＭＳ Ｐゴシック" charset="-128"/>
              </a:rPr>
              <a:t>(</a:t>
            </a:r>
            <a:r>
              <a:rPr lang="en-US" altLang="zh-CN" sz="3200" b="1" i="1" kern="0" dirty="0">
                <a:solidFill>
                  <a:srgbClr val="FF0000"/>
                </a:solidFill>
                <a:latin typeface="Courier New" charset="0"/>
                <a:ea typeface="MS PGothic" charset="-128"/>
                <a:cs typeface="ＭＳ Ｐゴシック" charset="-128"/>
              </a:rPr>
              <a:t>n)</a:t>
            </a:r>
          </a:p>
          <a:p>
            <a:pPr>
              <a:lnSpc>
                <a:spcPct val="90000"/>
              </a:lnSpc>
              <a:buFont typeface="Monotype Sorts" charset="2"/>
              <a:buNone/>
              <a:tabLst>
                <a:tab pos="4271327" algn="l"/>
                <a:tab pos="5407949" algn="l"/>
              </a:tabLst>
              <a:defRPr/>
            </a:pPr>
            <a:r>
              <a:rPr lang="en-US" altLang="zh-CN" sz="3200" kern="0" dirty="0">
                <a:ea typeface="MS PGothic" charset="-128"/>
                <a:cs typeface="ＭＳ Ｐゴシック" charset="-128"/>
              </a:rPr>
              <a:t>	</a:t>
            </a:r>
            <a:r>
              <a:rPr lang="en-US" altLang="zh-CN" sz="3200" i="1" kern="0" dirty="0">
                <a:ea typeface="MS PGothic" charset="-128"/>
                <a:cs typeface="ＭＳ Ｐゴシック" charset="-128"/>
              </a:rPr>
              <a:t>n</a:t>
            </a:r>
            <a:r>
              <a:rPr lang="en-US" altLang="zh-CN" sz="3200" kern="0" dirty="0">
                <a:ea typeface="MS PGothic" charset="-128"/>
                <a:cs typeface="ＭＳ Ｐゴシック" charset="-128"/>
              </a:rPr>
              <a:t> = </a:t>
            </a:r>
            <a:r>
              <a:rPr lang="en-US" altLang="zh-CN" sz="3200" b="1" kern="0" dirty="0">
                <a:solidFill>
                  <a:srgbClr val="0033CC"/>
                </a:solidFill>
                <a:ea typeface="MS PGothic" charset="-128"/>
                <a:cs typeface="ＭＳ Ｐゴシック" charset="-128"/>
              </a:rPr>
              <a:t>relative</a:t>
            </a:r>
            <a:r>
              <a:rPr lang="en-US" altLang="zh-CN" sz="3200" kern="0" dirty="0">
                <a:solidFill>
                  <a:srgbClr val="0033CC"/>
                </a:solidFill>
                <a:ea typeface="MS PGothic" charset="-128"/>
                <a:cs typeface="ＭＳ Ｐゴシック" charset="-128"/>
              </a:rPr>
              <a:t> block number</a:t>
            </a:r>
          </a:p>
        </p:txBody>
      </p:sp>
      <p:graphicFrame>
        <p:nvGraphicFramePr>
          <p:cNvPr id="5" name="表格 4"/>
          <p:cNvGraphicFramePr>
            <a:graphicFrameLocks noGrp="1"/>
          </p:cNvGraphicFramePr>
          <p:nvPr/>
        </p:nvGraphicFramePr>
        <p:xfrm>
          <a:off x="3697288" y="5522913"/>
          <a:ext cx="7542210" cy="495300"/>
        </p:xfrm>
        <a:graphic>
          <a:graphicData uri="http://schemas.openxmlformats.org/drawingml/2006/table">
            <a:tbl>
              <a:tblPr firstRow="1" bandRow="1">
                <a:tableStyleId>{5C22544A-7EE6-4342-B048-85BDC9FD1C3A}</a:tableStyleId>
              </a:tblPr>
              <a:tblGrid>
                <a:gridCol w="754221">
                  <a:extLst>
                    <a:ext uri="{9D8B030D-6E8A-4147-A177-3AD203B41FA5}">
                      <a16:colId xmlns:a16="http://schemas.microsoft.com/office/drawing/2014/main" val="20000"/>
                    </a:ext>
                  </a:extLst>
                </a:gridCol>
                <a:gridCol w="754221">
                  <a:extLst>
                    <a:ext uri="{9D8B030D-6E8A-4147-A177-3AD203B41FA5}">
                      <a16:colId xmlns:a16="http://schemas.microsoft.com/office/drawing/2014/main" val="20001"/>
                    </a:ext>
                  </a:extLst>
                </a:gridCol>
                <a:gridCol w="754221">
                  <a:extLst>
                    <a:ext uri="{9D8B030D-6E8A-4147-A177-3AD203B41FA5}">
                      <a16:colId xmlns:a16="http://schemas.microsoft.com/office/drawing/2014/main" val="20002"/>
                    </a:ext>
                  </a:extLst>
                </a:gridCol>
                <a:gridCol w="754221">
                  <a:extLst>
                    <a:ext uri="{9D8B030D-6E8A-4147-A177-3AD203B41FA5}">
                      <a16:colId xmlns:a16="http://schemas.microsoft.com/office/drawing/2014/main" val="20003"/>
                    </a:ext>
                  </a:extLst>
                </a:gridCol>
                <a:gridCol w="754221">
                  <a:extLst>
                    <a:ext uri="{9D8B030D-6E8A-4147-A177-3AD203B41FA5}">
                      <a16:colId xmlns:a16="http://schemas.microsoft.com/office/drawing/2014/main" val="20004"/>
                    </a:ext>
                  </a:extLst>
                </a:gridCol>
                <a:gridCol w="754221">
                  <a:extLst>
                    <a:ext uri="{9D8B030D-6E8A-4147-A177-3AD203B41FA5}">
                      <a16:colId xmlns:a16="http://schemas.microsoft.com/office/drawing/2014/main" val="20005"/>
                    </a:ext>
                  </a:extLst>
                </a:gridCol>
                <a:gridCol w="754221">
                  <a:extLst>
                    <a:ext uri="{9D8B030D-6E8A-4147-A177-3AD203B41FA5}">
                      <a16:colId xmlns:a16="http://schemas.microsoft.com/office/drawing/2014/main" val="20006"/>
                    </a:ext>
                  </a:extLst>
                </a:gridCol>
                <a:gridCol w="754221">
                  <a:extLst>
                    <a:ext uri="{9D8B030D-6E8A-4147-A177-3AD203B41FA5}">
                      <a16:colId xmlns:a16="http://schemas.microsoft.com/office/drawing/2014/main" val="20007"/>
                    </a:ext>
                  </a:extLst>
                </a:gridCol>
                <a:gridCol w="754221">
                  <a:extLst>
                    <a:ext uri="{9D8B030D-6E8A-4147-A177-3AD203B41FA5}">
                      <a16:colId xmlns:a16="http://schemas.microsoft.com/office/drawing/2014/main" val="20008"/>
                    </a:ext>
                  </a:extLst>
                </a:gridCol>
                <a:gridCol w="754221">
                  <a:extLst>
                    <a:ext uri="{9D8B030D-6E8A-4147-A177-3AD203B41FA5}">
                      <a16:colId xmlns:a16="http://schemas.microsoft.com/office/drawing/2014/main" val="20009"/>
                    </a:ext>
                  </a:extLst>
                </a:gridCol>
              </a:tblGrid>
              <a:tr h="495300">
                <a:tc>
                  <a:txBody>
                    <a:bodyPr/>
                    <a:lstStyle/>
                    <a:p>
                      <a:endParaRPr lang="zh-CN" altLang="en-US" sz="2400" dirty="0"/>
                    </a:p>
                  </a:txBody>
                  <a:tcPr marL="121930" marR="121930" marT="61064" marB="6106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zh-CN" altLang="en-US" sz="2400" dirty="0"/>
                    </a:p>
                  </a:txBody>
                  <a:tcPr marL="121930" marR="121930" marT="61064" marB="61064">
                    <a:lnL w="38100" cap="flat" cmpd="sng" algn="ctr">
                      <a:solidFill>
                        <a:schemeClr val="tx1"/>
                      </a:solidFill>
                      <a:prstDash val="solid"/>
                      <a:round/>
                      <a:headEnd type="none" w="med" len="med"/>
                      <a:tailEnd type="none" w="med" len="med"/>
                    </a:lnL>
                  </a:tcPr>
                </a:tc>
                <a:tc>
                  <a:txBody>
                    <a:bodyPr/>
                    <a:lstStyle/>
                    <a:p>
                      <a:endParaRPr lang="zh-CN" altLang="en-US" sz="2400" dirty="0"/>
                    </a:p>
                  </a:txBody>
                  <a:tcPr marL="121930" marR="121930" marT="61064" marB="61064"/>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3676650" y="7734300"/>
          <a:ext cx="5576888" cy="495300"/>
        </p:xfrm>
        <a:graphic>
          <a:graphicData uri="http://schemas.openxmlformats.org/drawingml/2006/table">
            <a:tbl>
              <a:tblPr firstRow="1" bandRow="1">
                <a:tableStyleId>{5C22544A-7EE6-4342-B048-85BDC9FD1C3A}</a:tableStyleId>
              </a:tblPr>
              <a:tblGrid>
                <a:gridCol w="5576888">
                  <a:extLst>
                    <a:ext uri="{9D8B030D-6E8A-4147-A177-3AD203B41FA5}">
                      <a16:colId xmlns:a16="http://schemas.microsoft.com/office/drawing/2014/main" val="20000"/>
                    </a:ext>
                  </a:extLst>
                </a:gridCol>
              </a:tblGrid>
              <a:tr h="495300">
                <a:tc>
                  <a:txBody>
                    <a:bodyPr/>
                    <a:lstStyle/>
                    <a:p>
                      <a:endParaRPr lang="zh-CN" altLang="en-US" sz="2400" dirty="0"/>
                    </a:p>
                  </a:txBody>
                  <a:tcPr marL="121917" marR="121917" marT="61064" marB="61064"/>
                </a:tc>
                <a:extLst>
                  <a:ext uri="{0D108BD9-81ED-4DB2-BD59-A6C34878D82A}">
                    <a16:rowId xmlns:a16="http://schemas.microsoft.com/office/drawing/2014/main" val="10000"/>
                  </a:ext>
                </a:extLst>
              </a:tr>
            </a:tbl>
          </a:graphicData>
        </a:graphic>
      </p:graphicFrame>
      <p:cxnSp>
        <p:nvCxnSpPr>
          <p:cNvPr id="114723" name="直线连接符 6"/>
          <p:cNvCxnSpPr>
            <a:cxnSpLocks noChangeShapeType="1"/>
          </p:cNvCxnSpPr>
          <p:nvPr/>
        </p:nvCxnSpPr>
        <p:spPr bwMode="auto">
          <a:xfrm flipV="1">
            <a:off x="3676650" y="6018213"/>
            <a:ext cx="0" cy="1716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4724" name="直线连接符 7"/>
          <p:cNvCxnSpPr>
            <a:cxnSpLocks noChangeShapeType="1"/>
          </p:cNvCxnSpPr>
          <p:nvPr/>
        </p:nvCxnSpPr>
        <p:spPr bwMode="auto">
          <a:xfrm flipV="1">
            <a:off x="9263063" y="6018213"/>
            <a:ext cx="0" cy="1716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114725" name="矩形 1"/>
          <p:cNvSpPr>
            <a:spLocks noChangeArrowheads="1"/>
          </p:cNvSpPr>
          <p:nvPr/>
        </p:nvSpPr>
        <p:spPr bwMode="auto">
          <a:xfrm>
            <a:off x="3665538" y="7713663"/>
            <a:ext cx="3086100" cy="509587"/>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en-US">
              <a:latin typeface="Verdana" charset="0"/>
            </a:endParaRPr>
          </a:p>
        </p:txBody>
      </p:sp>
      <p:sp>
        <p:nvSpPr>
          <p:cNvPr id="114726" name="矩形 9"/>
          <p:cNvSpPr>
            <a:spLocks noChangeArrowheads="1"/>
          </p:cNvSpPr>
          <p:nvPr/>
        </p:nvSpPr>
        <p:spPr bwMode="auto">
          <a:xfrm>
            <a:off x="6751638" y="7713663"/>
            <a:ext cx="2513012" cy="509587"/>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en-US">
              <a:latin typeface="Verdana" charset="0"/>
            </a:endParaRPr>
          </a:p>
        </p:txBody>
      </p:sp>
      <p:sp>
        <p:nvSpPr>
          <p:cNvPr id="114727" name="文本框 2"/>
          <p:cNvSpPr txBox="1">
            <a:spLocks noChangeArrowheads="1"/>
          </p:cNvSpPr>
          <p:nvPr/>
        </p:nvSpPr>
        <p:spPr bwMode="auto">
          <a:xfrm>
            <a:off x="2476500" y="5338763"/>
            <a:ext cx="1382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disk</a:t>
            </a:r>
            <a:endParaRPr lang="zh-CN" altLang="en-US">
              <a:latin typeface="Verdana" charset="0"/>
            </a:endParaRPr>
          </a:p>
        </p:txBody>
      </p:sp>
      <p:sp>
        <p:nvSpPr>
          <p:cNvPr id="114728" name="文本框 11"/>
          <p:cNvSpPr txBox="1">
            <a:spLocks noChangeArrowheads="1"/>
          </p:cNvSpPr>
          <p:nvPr/>
        </p:nvSpPr>
        <p:spPr bwMode="auto">
          <a:xfrm>
            <a:off x="2476500" y="7653338"/>
            <a:ext cx="1382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file</a:t>
            </a:r>
            <a:endParaRPr lang="zh-CN" altLang="en-US">
              <a:latin typeface="Verdana" charset="0"/>
            </a:endParaRPr>
          </a:p>
        </p:txBody>
      </p:sp>
      <p:sp>
        <p:nvSpPr>
          <p:cNvPr id="114729" name="文本框 10"/>
          <p:cNvSpPr txBox="1">
            <a:spLocks noChangeArrowheads="1"/>
          </p:cNvSpPr>
          <p:nvPr/>
        </p:nvSpPr>
        <p:spPr bwMode="auto">
          <a:xfrm>
            <a:off x="4546600" y="4813300"/>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block size: 100</a:t>
            </a:r>
            <a:endParaRPr lang="zh-CN" altLang="en-US">
              <a:latin typeface="Verdana" charset="0"/>
            </a:endParaRPr>
          </a:p>
        </p:txBody>
      </p:sp>
      <p:sp>
        <p:nvSpPr>
          <p:cNvPr id="114730" name="文本框 13"/>
          <p:cNvSpPr txBox="1">
            <a:spLocks noChangeArrowheads="1"/>
          </p:cNvSpPr>
          <p:nvPr/>
        </p:nvSpPr>
        <p:spPr bwMode="auto">
          <a:xfrm>
            <a:off x="4525963" y="7124700"/>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file size: 178</a:t>
            </a:r>
            <a:endParaRPr lang="zh-CN" altLang="en-US">
              <a:latin typeface="Verdana"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pPr eaLnBrk="1" hangingPunct="1"/>
            <a:r>
              <a:rPr lang="en-US" altLang="zh-CN">
                <a:ea typeface="MS PGothic" charset="-128"/>
              </a:rPr>
              <a:t>File Operations</a:t>
            </a:r>
          </a:p>
        </p:txBody>
      </p:sp>
      <p:sp>
        <p:nvSpPr>
          <p:cNvPr id="116738" name="Rectangle 3"/>
          <p:cNvSpPr>
            <a:spLocks noGrp="1" noChangeArrowheads="1"/>
          </p:cNvSpPr>
          <p:nvPr>
            <p:ph type="body" idx="1"/>
          </p:nvPr>
        </p:nvSpPr>
        <p:spPr>
          <a:xfrm>
            <a:off x="1836738" y="1644650"/>
            <a:ext cx="10304462" cy="6040438"/>
          </a:xfrm>
        </p:spPr>
        <p:txBody>
          <a:bodyPr/>
          <a:lstStyle/>
          <a:p>
            <a:r>
              <a:rPr lang="en-US" altLang="zh-CN" sz="3200" b="1">
                <a:ea typeface="MS PGothic" charset="-128"/>
              </a:rPr>
              <a:t>Create</a:t>
            </a:r>
          </a:p>
          <a:p>
            <a:r>
              <a:rPr lang="en-US" altLang="zh-CN" sz="3200" b="1">
                <a:ea typeface="MS PGothic" charset="-128"/>
              </a:rPr>
              <a:t>Delete</a:t>
            </a:r>
          </a:p>
          <a:p>
            <a:r>
              <a:rPr lang="en-US" altLang="zh-CN" sz="3200" b="1">
                <a:ea typeface="MS PGothic" charset="-128"/>
              </a:rPr>
              <a:t>Open</a:t>
            </a:r>
          </a:p>
          <a:p>
            <a:r>
              <a:rPr lang="en-US" altLang="zh-CN" sz="3200" b="1">
                <a:ea typeface="MS PGothic" charset="-128"/>
              </a:rPr>
              <a:t>Close</a:t>
            </a:r>
          </a:p>
          <a:p>
            <a:r>
              <a:rPr lang="en-US" altLang="zh-CN" sz="3200" b="1">
                <a:ea typeface="MS PGothic" charset="-128"/>
              </a:rPr>
              <a:t>Read – </a:t>
            </a:r>
            <a:r>
              <a:rPr lang="en-US" altLang="zh-CN" sz="3200">
                <a:ea typeface="MS PGothic" charset="-128"/>
              </a:rPr>
              <a:t>at</a:t>
            </a:r>
            <a:r>
              <a:rPr lang="en-US" altLang="zh-CN" sz="3200" b="1">
                <a:ea typeface="MS PGothic" charset="-128"/>
              </a:rPr>
              <a:t> </a:t>
            </a:r>
            <a:r>
              <a:rPr lang="en-US" altLang="zh-CN" sz="3200" b="1">
                <a:solidFill>
                  <a:srgbClr val="3366FF"/>
                </a:solidFill>
                <a:ea typeface="MS PGothic" charset="-128"/>
              </a:rPr>
              <a:t>read pointer </a:t>
            </a:r>
            <a:r>
              <a:rPr lang="en-US" altLang="zh-CN" sz="3200">
                <a:ea typeface="MS PGothic" charset="-128"/>
              </a:rPr>
              <a:t>location</a:t>
            </a:r>
            <a:endParaRPr lang="zh-CN" altLang="en-US" sz="3200" b="1">
              <a:ea typeface="MS PGothic" charset="-128"/>
            </a:endParaRPr>
          </a:p>
          <a:p>
            <a:r>
              <a:rPr lang="en-US" altLang="zh-CN" sz="3200" b="1">
                <a:ea typeface="MS PGothic" charset="-128"/>
              </a:rPr>
              <a:t>Write – </a:t>
            </a:r>
            <a:r>
              <a:rPr lang="en-US" altLang="zh-CN" sz="3200">
                <a:ea typeface="MS PGothic" charset="-128"/>
              </a:rPr>
              <a:t>at</a:t>
            </a:r>
            <a:r>
              <a:rPr lang="en-US" altLang="zh-CN" sz="3200" b="1">
                <a:ea typeface="MS PGothic" charset="-128"/>
              </a:rPr>
              <a:t> </a:t>
            </a:r>
            <a:r>
              <a:rPr lang="en-US" altLang="zh-CN" sz="3200" b="1">
                <a:solidFill>
                  <a:srgbClr val="3366FF"/>
                </a:solidFill>
                <a:ea typeface="MS PGothic" charset="-128"/>
              </a:rPr>
              <a:t>write pointer </a:t>
            </a:r>
            <a:r>
              <a:rPr lang="en-US" altLang="zh-CN" sz="3200">
                <a:ea typeface="MS PGothic" charset="-128"/>
              </a:rPr>
              <a:t>location</a:t>
            </a:r>
          </a:p>
          <a:p>
            <a:r>
              <a:rPr lang="en-US" altLang="zh-CN" sz="3200" b="1">
                <a:ea typeface="MS PGothic" charset="-128"/>
              </a:rPr>
              <a:t>Reposition within file – </a:t>
            </a:r>
            <a:r>
              <a:rPr lang="en-US" altLang="zh-CN" sz="3200" b="1">
                <a:solidFill>
                  <a:srgbClr val="3366FF"/>
                </a:solidFill>
                <a:ea typeface="MS PGothic" charset="-128"/>
              </a:rPr>
              <a:t>seek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noChangeArrowheads="1"/>
          </p:cNvSpPr>
          <p:nvPr>
            <p:ph type="title"/>
          </p:nvPr>
        </p:nvSpPr>
        <p:spPr/>
        <p:txBody>
          <a:bodyPr/>
          <a:lstStyle/>
          <a:p>
            <a:r>
              <a:rPr kumimoji="1" lang="en-US" altLang="zh-CN">
                <a:ea typeface="MS PGothic" charset="-128"/>
              </a:rPr>
              <a:t>Open &amp; Close</a:t>
            </a:r>
            <a:endParaRPr kumimoji="1" lang="zh-CN" altLang="en-US">
              <a:ea typeface="MS PGothic" charset="-128"/>
            </a:endParaRPr>
          </a:p>
        </p:txBody>
      </p:sp>
      <p:sp>
        <p:nvSpPr>
          <p:cNvPr id="5" name="Rectangle 3"/>
          <p:cNvSpPr txBox="1">
            <a:spLocks noChangeArrowheads="1"/>
          </p:cNvSpPr>
          <p:nvPr/>
        </p:nvSpPr>
        <p:spPr bwMode="auto">
          <a:xfrm>
            <a:off x="1836738" y="1644650"/>
            <a:ext cx="10304462"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a:lstStyle>
          <a:p>
            <a:pPr>
              <a:defRPr/>
            </a:pPr>
            <a:r>
              <a:rPr lang="en-US" altLang="zh-CN" sz="3200" b="1" kern="0" dirty="0">
                <a:ea typeface="MS PGothic" charset="-128"/>
                <a:cs typeface="ＭＳ Ｐゴシック" charset="-128"/>
              </a:rPr>
              <a:t>open(F</a:t>
            </a:r>
            <a:r>
              <a:rPr lang="en-US" altLang="zh-CN" sz="3200" b="1" kern="0" baseline="-25000" dirty="0">
                <a:ea typeface="MS PGothic" charset="-128"/>
                <a:cs typeface="ＭＳ Ｐゴシック" charset="-128"/>
              </a:rPr>
              <a:t>i</a:t>
            </a:r>
            <a:r>
              <a:rPr lang="en-US" altLang="zh-CN" sz="3200" b="1" kern="0" dirty="0">
                <a:ea typeface="MS PGothic" charset="-128"/>
                <a:cs typeface="ＭＳ Ｐゴシック" charset="-128"/>
              </a:rPr>
              <a:t>) </a:t>
            </a:r>
            <a:r>
              <a:rPr lang="en-US" altLang="zh-CN" sz="3200" kern="0" dirty="0">
                <a:ea typeface="MS PGothic" charset="-128"/>
                <a:cs typeface="ＭＳ Ｐゴシック" charset="-128"/>
              </a:rPr>
              <a:t>– search the directory structure on disk for entry </a:t>
            </a:r>
            <a:r>
              <a:rPr lang="en-US" altLang="zh-CN" sz="3200" b="1" kern="0" dirty="0">
                <a:ea typeface="MS PGothic" charset="-128"/>
                <a:cs typeface="ＭＳ Ｐゴシック" charset="-128"/>
              </a:rPr>
              <a:t>F</a:t>
            </a:r>
            <a:r>
              <a:rPr lang="en-US" altLang="zh-CN" sz="3200" b="1" kern="0" baseline="-25000" dirty="0">
                <a:ea typeface="MS PGothic" charset="-128"/>
                <a:cs typeface="ＭＳ Ｐゴシック" charset="-128"/>
              </a:rPr>
              <a:t>i</a:t>
            </a:r>
            <a:r>
              <a:rPr lang="en-US" altLang="zh-CN" sz="3200" kern="0" dirty="0">
                <a:ea typeface="MS PGothic" charset="-128"/>
                <a:cs typeface="ＭＳ Ｐゴシック" charset="-128"/>
              </a:rPr>
              <a:t>, and move the </a:t>
            </a:r>
            <a:r>
              <a:rPr lang="en-US" altLang="zh-CN" sz="3200" kern="0" dirty="0">
                <a:solidFill>
                  <a:srgbClr val="FF0000"/>
                </a:solidFill>
                <a:ea typeface="MS PGothic" charset="-128"/>
                <a:cs typeface="ＭＳ Ｐゴシック" charset="-128"/>
              </a:rPr>
              <a:t>content of entry </a:t>
            </a:r>
            <a:r>
              <a:rPr lang="en-US" altLang="zh-CN" sz="3200" kern="0" dirty="0">
                <a:ea typeface="MS PGothic" charset="-128"/>
                <a:cs typeface="ＭＳ Ｐゴシック" charset="-128"/>
              </a:rPr>
              <a:t>to memory</a:t>
            </a:r>
          </a:p>
          <a:p>
            <a:pPr>
              <a:defRPr/>
            </a:pPr>
            <a:r>
              <a:rPr lang="en-US" altLang="zh-CN" sz="3200" b="1" kern="0" dirty="0">
                <a:ea typeface="MS PGothic" charset="-128"/>
                <a:cs typeface="ＭＳ Ｐゴシック" charset="-128"/>
              </a:rPr>
              <a:t>close(F</a:t>
            </a:r>
            <a:r>
              <a:rPr lang="en-US" altLang="zh-CN" sz="3200" b="1" kern="0" baseline="-25000" dirty="0">
                <a:ea typeface="MS PGothic" charset="-128"/>
                <a:cs typeface="ＭＳ Ｐゴシック" charset="-128"/>
              </a:rPr>
              <a:t>i</a:t>
            </a:r>
            <a:r>
              <a:rPr lang="en-US" altLang="zh-CN" sz="3200" b="1" kern="0" dirty="0">
                <a:ea typeface="MS PGothic" charset="-128"/>
                <a:cs typeface="ＭＳ Ｐゴシック" charset="-128"/>
              </a:rPr>
              <a:t>) </a:t>
            </a:r>
            <a:r>
              <a:rPr lang="en-US" altLang="zh-CN" sz="3200" kern="0" dirty="0">
                <a:ea typeface="MS PGothic" charset="-128"/>
                <a:cs typeface="ＭＳ Ｐゴシック" charset="-128"/>
              </a:rPr>
              <a:t>– move the content of entry</a:t>
            </a:r>
            <a:r>
              <a:rPr lang="en-US" altLang="zh-CN" sz="3200" b="1" kern="0" dirty="0">
                <a:ea typeface="MS PGothic" charset="-128"/>
                <a:cs typeface="ＭＳ Ｐゴシック" charset="-128"/>
              </a:rPr>
              <a:t> F</a:t>
            </a:r>
            <a:r>
              <a:rPr lang="en-US" altLang="zh-CN" sz="3200" b="1" kern="0" baseline="-25000" dirty="0">
                <a:ea typeface="MS PGothic" charset="-128"/>
                <a:cs typeface="ＭＳ Ｐゴシック" charset="-128"/>
              </a:rPr>
              <a:t>i</a:t>
            </a:r>
            <a:r>
              <a:rPr lang="en-US" altLang="zh-CN" sz="3200" b="1" kern="0" dirty="0">
                <a:ea typeface="MS PGothic" charset="-128"/>
                <a:cs typeface="ＭＳ Ｐゴシック" charset="-128"/>
              </a:rPr>
              <a:t> </a:t>
            </a:r>
            <a:r>
              <a:rPr lang="en-US" altLang="zh-CN" sz="3200" kern="0" dirty="0">
                <a:ea typeface="MS PGothic" charset="-128"/>
                <a:cs typeface="ＭＳ Ｐゴシック" charset="-128"/>
              </a:rPr>
              <a:t>in memory to </a:t>
            </a:r>
            <a:r>
              <a:rPr lang="en-US" altLang="zh-CN" sz="3200" kern="0" dirty="0">
                <a:solidFill>
                  <a:srgbClr val="FF0000"/>
                </a:solidFill>
                <a:ea typeface="MS PGothic" charset="-128"/>
                <a:cs typeface="ＭＳ Ｐゴシック" charset="-128"/>
              </a:rPr>
              <a:t>directory structure on disk</a:t>
            </a:r>
          </a:p>
        </p:txBody>
      </p:sp>
      <p:pic>
        <p:nvPicPr>
          <p:cNvPr id="11878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900" y="4513263"/>
            <a:ext cx="7145338" cy="24717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878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6383338"/>
            <a:ext cx="6062662" cy="2168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altLang="zh-CN">
                <a:ea typeface="MS PGothic" charset="-128"/>
              </a:rPr>
              <a:t>Open Files</a:t>
            </a:r>
          </a:p>
        </p:txBody>
      </p:sp>
      <p:sp>
        <p:nvSpPr>
          <p:cNvPr id="34818" name="Rectangle 3"/>
          <p:cNvSpPr>
            <a:spLocks noGrp="1" noChangeArrowheads="1"/>
          </p:cNvSpPr>
          <p:nvPr>
            <p:ph type="body" idx="1"/>
          </p:nvPr>
        </p:nvSpPr>
        <p:spPr>
          <a:xfrm>
            <a:off x="1706563" y="1377950"/>
            <a:ext cx="10302875" cy="6946900"/>
          </a:xfrm>
        </p:spPr>
        <p:txBody>
          <a:bodyPr/>
          <a:lstStyle/>
          <a:p>
            <a:pPr>
              <a:buFont typeface="Monotype Sorts" pitchFamily="2" charset="2"/>
              <a:buChar char="n"/>
              <a:defRPr/>
            </a:pPr>
            <a:r>
              <a:rPr lang="en-US" altLang="zh-CN" sz="3733" dirty="0"/>
              <a:t>Several pieces of data are needed to manage open files:</a:t>
            </a:r>
          </a:p>
          <a:p>
            <a:pPr lvl="1">
              <a:buFont typeface="Monotype Sorts" pitchFamily="2" charset="2"/>
              <a:buChar char="l"/>
              <a:defRPr/>
            </a:pPr>
            <a:r>
              <a:rPr lang="en-US" altLang="zh-CN" sz="2667" b="1" dirty="0">
                <a:solidFill>
                  <a:srgbClr val="3366FF"/>
                </a:solidFill>
              </a:rPr>
              <a:t>Open-file table</a:t>
            </a:r>
            <a:r>
              <a:rPr lang="en-US" altLang="zh-CN" sz="2667" dirty="0"/>
              <a:t>: tracks open files</a:t>
            </a:r>
          </a:p>
          <a:p>
            <a:pPr lvl="1">
              <a:buFont typeface="Monotype Sorts" pitchFamily="2" charset="2"/>
              <a:buChar char="l"/>
              <a:defRPr/>
            </a:pPr>
            <a:r>
              <a:rPr lang="en-US" altLang="zh-CN" sz="2667" b="1" dirty="0">
                <a:solidFill>
                  <a:srgbClr val="3366FF"/>
                </a:solidFill>
              </a:rPr>
              <a:t>File pointer</a:t>
            </a:r>
            <a:r>
              <a:rPr lang="en-US" altLang="zh-CN" sz="2667" dirty="0"/>
              <a:t>:  pointer to last read/write location, per process that has the file open</a:t>
            </a:r>
          </a:p>
          <a:p>
            <a:pPr lvl="1">
              <a:buFont typeface="Monotype Sorts" pitchFamily="2" charset="2"/>
              <a:buChar char="l"/>
              <a:defRPr/>
            </a:pPr>
            <a:r>
              <a:rPr lang="en-US" altLang="zh-CN" sz="2667" b="1" dirty="0">
                <a:solidFill>
                  <a:srgbClr val="FF0000"/>
                </a:solidFill>
              </a:rPr>
              <a:t>File-open count</a:t>
            </a:r>
            <a:r>
              <a:rPr lang="en-US" altLang="zh-CN" sz="2667" dirty="0"/>
              <a:t>: counter of number of times a file is open – to allow removal of data from open-file table when last processes closes it</a:t>
            </a:r>
          </a:p>
          <a:p>
            <a:pPr lvl="1">
              <a:buFont typeface="Monotype Sorts" pitchFamily="2" charset="2"/>
              <a:buChar char="l"/>
              <a:defRPr/>
            </a:pPr>
            <a:r>
              <a:rPr lang="en-US" altLang="zh-CN" sz="2667" b="1" dirty="0">
                <a:solidFill>
                  <a:srgbClr val="FF0000"/>
                </a:solidFill>
              </a:rPr>
              <a:t>Disk location </a:t>
            </a:r>
            <a:r>
              <a:rPr lang="en-US" altLang="zh-CN" sz="2667" dirty="0"/>
              <a:t>of the file: cache of data access information</a:t>
            </a:r>
          </a:p>
          <a:p>
            <a:pPr lvl="1">
              <a:buFont typeface="Monotype Sorts" pitchFamily="2" charset="2"/>
              <a:buChar char="l"/>
              <a:defRPr/>
            </a:pPr>
            <a:r>
              <a:rPr lang="en-US" altLang="zh-CN" sz="2667" b="1" dirty="0">
                <a:solidFill>
                  <a:srgbClr val="FF0000"/>
                </a:solidFill>
              </a:rPr>
              <a:t>Access rights</a:t>
            </a:r>
            <a:r>
              <a:rPr lang="en-US" altLang="zh-CN" sz="2667" dirty="0"/>
              <a:t>: per-process access mode information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noChangeArrowheads="1"/>
          </p:cNvSpPr>
          <p:nvPr>
            <p:ph type="title"/>
          </p:nvPr>
        </p:nvSpPr>
        <p:spPr/>
        <p:txBody>
          <a:bodyPr/>
          <a:lstStyle/>
          <a:p>
            <a:r>
              <a:rPr kumimoji="1" lang="en-US" altLang="zh-CN">
                <a:ea typeface="MS PGothic" charset="-128"/>
              </a:rPr>
              <a:t>Open Files</a:t>
            </a:r>
            <a:endParaRPr kumimoji="1" lang="zh-CN" altLang="en-US">
              <a:ea typeface="MS PGothic" charset="-128"/>
            </a:endParaRPr>
          </a:p>
        </p:txBody>
      </p:sp>
      <p:pic>
        <p:nvPicPr>
          <p:cNvPr id="121858" name="Picture 2" descr="https://img-blog.csdnimg.cn/20190704175924235.png?x-oss-process=image/watermark,type_ZmFuZ3poZW5naGVpdGk,shadow_10,text_aHR0cHM6Ly9ibG9nLmNzZG4ubmV0L3FxXzI4MTE0NjE1,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20" y="2278062"/>
            <a:ext cx="13310949" cy="554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文本框 3"/>
          <p:cNvSpPr txBox="1">
            <a:spLocks noChangeArrowheads="1"/>
          </p:cNvSpPr>
          <p:nvPr/>
        </p:nvSpPr>
        <p:spPr bwMode="auto">
          <a:xfrm>
            <a:off x="1990543" y="7741275"/>
            <a:ext cx="2459037" cy="646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Per-process open file table</a:t>
            </a:r>
            <a:endParaRPr lang="zh-CN" altLang="en-US">
              <a:latin typeface="Verdana" charset="0"/>
            </a:endParaRPr>
          </a:p>
        </p:txBody>
      </p:sp>
      <p:sp>
        <p:nvSpPr>
          <p:cNvPr id="121860" name="文本框 5"/>
          <p:cNvSpPr txBox="1">
            <a:spLocks noChangeArrowheads="1"/>
          </p:cNvSpPr>
          <p:nvPr/>
        </p:nvSpPr>
        <p:spPr bwMode="auto">
          <a:xfrm>
            <a:off x="5627688" y="1631950"/>
            <a:ext cx="2460625" cy="646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r>
              <a:rPr lang="en-US" altLang="zh-CN">
                <a:latin typeface="Verdana" charset="0"/>
              </a:rPr>
              <a:t>System</a:t>
            </a:r>
          </a:p>
          <a:p>
            <a:pPr>
              <a:spcBef>
                <a:spcPct val="0"/>
              </a:spcBef>
              <a:buClrTx/>
              <a:buSzTx/>
              <a:buFontTx/>
              <a:buNone/>
            </a:pPr>
            <a:r>
              <a:rPr lang="en-US" altLang="zh-CN">
                <a:latin typeface="Verdana" charset="0"/>
              </a:rPr>
              <a:t>open file table</a:t>
            </a:r>
            <a:endParaRPr lang="zh-CN" altLang="en-US">
              <a:latin typeface="Verdana" charset="0"/>
            </a:endParaRPr>
          </a:p>
        </p:txBody>
      </p:sp>
      <p:sp>
        <p:nvSpPr>
          <p:cNvPr id="2" name="椭圆 1">
            <a:extLst>
              <a:ext uri="{FF2B5EF4-FFF2-40B4-BE49-F238E27FC236}">
                <a16:creationId xmlns:a16="http://schemas.microsoft.com/office/drawing/2014/main" id="{8191B09F-8659-CE6D-25AB-555943FCF09B}"/>
              </a:ext>
            </a:extLst>
          </p:cNvPr>
          <p:cNvSpPr/>
          <p:nvPr/>
        </p:nvSpPr>
        <p:spPr bwMode="auto">
          <a:xfrm>
            <a:off x="424720" y="79513"/>
            <a:ext cx="2696167" cy="233569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819AF-7C45-4A55-87D4-492935FBD22E}"/>
              </a:ext>
            </a:extLst>
          </p:cNvPr>
          <p:cNvSpPr>
            <a:spLocks noGrp="1"/>
          </p:cNvSpPr>
          <p:nvPr>
            <p:ph type="title"/>
          </p:nvPr>
        </p:nvSpPr>
        <p:spPr/>
        <p:txBody>
          <a:bodyPr/>
          <a:lstStyle/>
          <a:p>
            <a:r>
              <a:rPr lang="en-US" altLang="zh-CN" dirty="0"/>
              <a:t>Open Files</a:t>
            </a:r>
            <a:endParaRPr lang="zh-CN" altLang="en-US" dirty="0"/>
          </a:p>
        </p:txBody>
      </p:sp>
      <p:pic>
        <p:nvPicPr>
          <p:cNvPr id="1026" name="Picture 2" descr="https://img-blog.csdnimg.cn/20210713162217231.png?x-oss-process=image/watermark,type_ZmFuZ3poZW5naGVpdGk,shadow_10,text_aHR0cHM6Ly9ibG9nLmNzZG4ubmV0L3FxXzM2NTUzMzg3,size_16,color_FFFFFF,t_70">
            <a:extLst>
              <a:ext uri="{FF2B5EF4-FFF2-40B4-BE49-F238E27FC236}">
                <a16:creationId xmlns:a16="http://schemas.microsoft.com/office/drawing/2014/main" id="{8C867006-2F2C-443A-93D9-7A67A11CC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476"/>
          <a:stretch/>
        </p:blipFill>
        <p:spPr bwMode="auto">
          <a:xfrm>
            <a:off x="2016723" y="1483244"/>
            <a:ext cx="10076953" cy="684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3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F7415DF-11EA-40FA-8366-367A57C7C974}"/>
              </a:ext>
            </a:extLst>
          </p:cNvPr>
          <p:cNvPicPr>
            <a:picLocks noChangeAspect="1"/>
          </p:cNvPicPr>
          <p:nvPr/>
        </p:nvPicPr>
        <p:blipFill>
          <a:blip r:embed="rId3"/>
          <a:stretch>
            <a:fillRect/>
          </a:stretch>
        </p:blipFill>
        <p:spPr>
          <a:xfrm>
            <a:off x="2187370" y="1156666"/>
            <a:ext cx="9677707" cy="7987334"/>
          </a:xfrm>
          <a:prstGeom prst="rect">
            <a:avLst/>
          </a:prstGeom>
        </p:spPr>
      </p:pic>
      <p:sp>
        <p:nvSpPr>
          <p:cNvPr id="17409" name="标题 1"/>
          <p:cNvSpPr>
            <a:spLocks noGrp="1" noChangeArrowheads="1"/>
          </p:cNvSpPr>
          <p:nvPr>
            <p:ph type="title"/>
          </p:nvPr>
        </p:nvSpPr>
        <p:spPr/>
        <p:txBody>
          <a:bodyPr/>
          <a:lstStyle/>
          <a:p>
            <a:r>
              <a:rPr kumimoji="1" lang="en-US" altLang="zh-CN" dirty="0">
                <a:ea typeface="MS PGothic" charset="-128"/>
              </a:rPr>
              <a:t>Modern</a:t>
            </a:r>
            <a:r>
              <a:rPr kumimoji="1" lang="zh-CN" altLang="en-US" dirty="0">
                <a:ea typeface="MS PGothic" charset="-128"/>
              </a:rPr>
              <a:t> </a:t>
            </a:r>
            <a:r>
              <a:rPr kumimoji="1" lang="en-US" altLang="zh-CN" dirty="0">
                <a:ea typeface="MS PGothic" charset="-128"/>
              </a:rPr>
              <a:t>Commercial</a:t>
            </a:r>
            <a:endParaRPr kumimoji="1" lang="zh-CN" altLang="en-US" dirty="0">
              <a:ea typeface="MS PGothic" charset="-128"/>
            </a:endParaRPr>
          </a:p>
        </p:txBody>
      </p:sp>
      <p:sp>
        <p:nvSpPr>
          <p:cNvPr id="3" name="矩形 2">
            <a:extLst>
              <a:ext uri="{FF2B5EF4-FFF2-40B4-BE49-F238E27FC236}">
                <a16:creationId xmlns:a16="http://schemas.microsoft.com/office/drawing/2014/main" id="{208D6034-6790-4232-AE4B-7FD9AF5C7869}"/>
              </a:ext>
            </a:extLst>
          </p:cNvPr>
          <p:cNvSpPr/>
          <p:nvPr/>
        </p:nvSpPr>
        <p:spPr bwMode="auto">
          <a:xfrm>
            <a:off x="8084911" y="3501690"/>
            <a:ext cx="2317561" cy="87438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11" name="矩形 10">
            <a:extLst>
              <a:ext uri="{FF2B5EF4-FFF2-40B4-BE49-F238E27FC236}">
                <a16:creationId xmlns:a16="http://schemas.microsoft.com/office/drawing/2014/main" id="{CA81063F-0012-46A6-B0D2-5B7769CFC373}"/>
              </a:ext>
            </a:extLst>
          </p:cNvPr>
          <p:cNvSpPr/>
          <p:nvPr/>
        </p:nvSpPr>
        <p:spPr bwMode="auto">
          <a:xfrm>
            <a:off x="4711145" y="3039271"/>
            <a:ext cx="1608631" cy="10639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9" name="矩形 8">
            <a:extLst>
              <a:ext uri="{FF2B5EF4-FFF2-40B4-BE49-F238E27FC236}">
                <a16:creationId xmlns:a16="http://schemas.microsoft.com/office/drawing/2014/main" id="{2FE27A2A-035E-4EB6-8D2B-77AF598C708B}"/>
              </a:ext>
            </a:extLst>
          </p:cNvPr>
          <p:cNvSpPr/>
          <p:nvPr/>
        </p:nvSpPr>
        <p:spPr bwMode="auto">
          <a:xfrm>
            <a:off x="8084911" y="6404079"/>
            <a:ext cx="2317561" cy="87438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
          <p:cNvSpPr>
            <a:spLocks noGrp="1" noChangeArrowheads="1"/>
          </p:cNvSpPr>
          <p:nvPr>
            <p:ph type="title"/>
          </p:nvPr>
        </p:nvSpPr>
        <p:spPr>
          <a:xfrm>
            <a:off x="1598613" y="4027488"/>
            <a:ext cx="10972800" cy="768350"/>
          </a:xfrm>
        </p:spPr>
        <p:txBody>
          <a:bodyPr/>
          <a:lstStyle/>
          <a:p>
            <a:r>
              <a:rPr kumimoji="1" lang="en-US" altLang="zh-CN" dirty="0">
                <a:ea typeface="MS PGothic" charset="-128"/>
              </a:rPr>
              <a:t>Directories</a:t>
            </a:r>
            <a:r>
              <a:rPr kumimoji="1" lang="zh-CN" altLang="en-US" dirty="0">
                <a:ea typeface="MS PGothic" charset="-128"/>
              </a:rPr>
              <a:t>（目录）</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Recall File Block</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06" y="2150931"/>
            <a:ext cx="9347504" cy="4372533"/>
          </a:xfrm>
          <a:prstGeom prst="rect">
            <a:avLst/>
          </a:prstGeom>
          <a:ln>
            <a:solidFill>
              <a:schemeClr val="accent1"/>
            </a:solidFill>
          </a:ln>
        </p:spPr>
      </p:pic>
      <p:sp>
        <p:nvSpPr>
          <p:cNvPr id="5" name="文本框 4">
            <a:extLst>
              <a:ext uri="{FF2B5EF4-FFF2-40B4-BE49-F238E27FC236}">
                <a16:creationId xmlns:a16="http://schemas.microsoft.com/office/drawing/2014/main" id="{4D9FC96D-5E36-311F-D8D4-5E70618A8FD2}"/>
              </a:ext>
            </a:extLst>
          </p:cNvPr>
          <p:cNvSpPr txBox="1"/>
          <p:nvPr/>
        </p:nvSpPr>
        <p:spPr>
          <a:xfrm>
            <a:off x="3300761" y="7304049"/>
            <a:ext cx="6612673" cy="954107"/>
          </a:xfrm>
          <a:prstGeom prst="rect">
            <a:avLst/>
          </a:prstGeom>
          <a:noFill/>
        </p:spPr>
        <p:txBody>
          <a:bodyPr wrap="square" rtlCol="0">
            <a:spAutoFit/>
          </a:bodyPr>
          <a:lstStyle/>
          <a:p>
            <a:r>
              <a:rPr lang="en-US" altLang="zh-CN" sz="2800" b="1" dirty="0">
                <a:solidFill>
                  <a:srgbClr val="FF0000"/>
                </a:solidFill>
              </a:rPr>
              <a:t>0 size file</a:t>
            </a:r>
          </a:p>
          <a:p>
            <a:r>
              <a:rPr lang="en-US" altLang="zh-CN" sz="2800" b="1" dirty="0">
                <a:solidFill>
                  <a:srgbClr val="FF0000"/>
                </a:solidFill>
              </a:rPr>
              <a:t>Where is the meta data stored?</a:t>
            </a:r>
            <a:endParaRPr lang="zh-CN" altLang="en-US" sz="2800" b="1" dirty="0">
              <a:solidFill>
                <a:srgbClr val="FF0000"/>
              </a:solidFill>
            </a:endParaRPr>
          </a:p>
        </p:txBody>
      </p:sp>
    </p:spTree>
    <p:extLst>
      <p:ext uri="{BB962C8B-B14F-4D97-AF65-F5344CB8AC3E}">
        <p14:creationId xmlns:p14="http://schemas.microsoft.com/office/powerpoint/2010/main" val="125705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Recall File Block</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79" y="3054179"/>
            <a:ext cx="6489526" cy="3035641"/>
          </a:xfrm>
          <a:prstGeom prst="rect">
            <a:avLst/>
          </a:prstGeom>
          <a:ln>
            <a:solidFill>
              <a:schemeClr val="accent1"/>
            </a:solidFill>
          </a:ln>
        </p:spPr>
      </p:pic>
      <p:pic>
        <p:nvPicPr>
          <p:cNvPr id="3" name="图片 2">
            <a:extLst>
              <a:ext uri="{FF2B5EF4-FFF2-40B4-BE49-F238E27FC236}">
                <a16:creationId xmlns:a16="http://schemas.microsoft.com/office/drawing/2014/main" id="{AFA7947A-B9F5-45F5-BF3B-E421CEA6D260}"/>
              </a:ext>
            </a:extLst>
          </p:cNvPr>
          <p:cNvPicPr>
            <a:picLocks noChangeAspect="1"/>
          </p:cNvPicPr>
          <p:nvPr/>
        </p:nvPicPr>
        <p:blipFill>
          <a:blip r:embed="rId4"/>
          <a:stretch>
            <a:fillRect/>
          </a:stretch>
        </p:blipFill>
        <p:spPr>
          <a:xfrm>
            <a:off x="7717068" y="1317640"/>
            <a:ext cx="5517864" cy="7689678"/>
          </a:xfrm>
          <a:prstGeom prst="rect">
            <a:avLst/>
          </a:prstGeom>
        </p:spPr>
      </p:pic>
    </p:spTree>
    <p:extLst>
      <p:ext uri="{BB962C8B-B14F-4D97-AF65-F5344CB8AC3E}">
        <p14:creationId xmlns:p14="http://schemas.microsoft.com/office/powerpoint/2010/main" val="247338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pPr eaLnBrk="1" hangingPunct="1"/>
            <a:r>
              <a:rPr lang="en-US" altLang="zh-CN">
                <a:ea typeface="MS PGothic" charset="-128"/>
              </a:rPr>
              <a:t>File Attributes</a:t>
            </a:r>
          </a:p>
        </p:txBody>
      </p:sp>
      <p:sp>
        <p:nvSpPr>
          <p:cNvPr id="38914" name="Rectangle 3"/>
          <p:cNvSpPr>
            <a:spLocks noGrp="1" noChangeArrowheads="1"/>
          </p:cNvSpPr>
          <p:nvPr>
            <p:ph type="body" idx="1"/>
          </p:nvPr>
        </p:nvSpPr>
        <p:spPr>
          <a:xfrm>
            <a:off x="1836738" y="1644650"/>
            <a:ext cx="10972800" cy="4576763"/>
          </a:xfrm>
        </p:spPr>
        <p:txBody>
          <a:bodyPr/>
          <a:lstStyle/>
          <a:p>
            <a:pPr>
              <a:buFont typeface="Monotype Sorts" pitchFamily="2" charset="2"/>
              <a:buChar char="n"/>
              <a:defRPr/>
            </a:pPr>
            <a:r>
              <a:rPr lang="en-US" altLang="zh-CN" sz="2667" b="1"/>
              <a:t>Name</a:t>
            </a:r>
            <a:r>
              <a:rPr lang="en-US" altLang="zh-CN" sz="2667"/>
              <a:t> – only information kept in human-readable form</a:t>
            </a:r>
          </a:p>
          <a:p>
            <a:pPr>
              <a:buFont typeface="Monotype Sorts" pitchFamily="2" charset="2"/>
              <a:buChar char="n"/>
              <a:defRPr/>
            </a:pPr>
            <a:r>
              <a:rPr lang="en-US" altLang="zh-CN" sz="2667" b="1"/>
              <a:t>Identifier</a:t>
            </a:r>
            <a:r>
              <a:rPr lang="en-US" altLang="zh-CN" sz="2667"/>
              <a:t> – unique tag (number) identifies file within file system</a:t>
            </a:r>
          </a:p>
          <a:p>
            <a:pPr>
              <a:buFont typeface="Monotype Sorts" pitchFamily="2" charset="2"/>
              <a:buChar char="n"/>
              <a:defRPr/>
            </a:pPr>
            <a:r>
              <a:rPr lang="en-US" altLang="zh-CN" sz="2667" b="1"/>
              <a:t>Type</a:t>
            </a:r>
            <a:r>
              <a:rPr lang="en-US" altLang="zh-CN" sz="2667"/>
              <a:t> – needed for systems that support different types</a:t>
            </a:r>
          </a:p>
          <a:p>
            <a:pPr>
              <a:buFont typeface="Monotype Sorts" pitchFamily="2" charset="2"/>
              <a:buChar char="n"/>
              <a:defRPr/>
            </a:pPr>
            <a:r>
              <a:rPr lang="en-US" altLang="zh-CN" sz="2667" b="1"/>
              <a:t>Location</a:t>
            </a:r>
            <a:r>
              <a:rPr lang="en-US" altLang="zh-CN" sz="2667"/>
              <a:t> – pointer to file location on device</a:t>
            </a:r>
          </a:p>
          <a:p>
            <a:pPr>
              <a:buFont typeface="Monotype Sorts" pitchFamily="2" charset="2"/>
              <a:buChar char="n"/>
              <a:defRPr/>
            </a:pPr>
            <a:r>
              <a:rPr lang="en-US" altLang="zh-CN" sz="2667" b="1"/>
              <a:t>Size</a:t>
            </a:r>
            <a:r>
              <a:rPr lang="en-US" altLang="zh-CN" sz="2667"/>
              <a:t> – current file size</a:t>
            </a:r>
          </a:p>
          <a:p>
            <a:pPr>
              <a:buFont typeface="Monotype Sorts" pitchFamily="2" charset="2"/>
              <a:buChar char="n"/>
              <a:defRPr/>
            </a:pPr>
            <a:r>
              <a:rPr lang="en-US" altLang="zh-CN" sz="2667" b="1"/>
              <a:t>Protection</a:t>
            </a:r>
            <a:r>
              <a:rPr lang="en-US" altLang="zh-CN" sz="2667"/>
              <a:t> – controls who can do reading, writing, executing</a:t>
            </a:r>
          </a:p>
          <a:p>
            <a:pPr>
              <a:buFont typeface="Monotype Sorts" pitchFamily="2" charset="2"/>
              <a:buChar char="n"/>
              <a:defRPr/>
            </a:pPr>
            <a:r>
              <a:rPr lang="en-US" altLang="zh-CN" sz="2667" b="1"/>
              <a:t>Time, date, and user identification</a:t>
            </a:r>
            <a:r>
              <a:rPr lang="en-US" altLang="zh-CN" sz="2667"/>
              <a:t> – data for protection, security, and usage monitoring</a:t>
            </a:r>
          </a:p>
        </p:txBody>
      </p:sp>
      <p:sp>
        <p:nvSpPr>
          <p:cNvPr id="30723" name="文本框 1"/>
          <p:cNvSpPr txBox="1">
            <a:spLocks noChangeArrowheads="1"/>
          </p:cNvSpPr>
          <p:nvPr/>
        </p:nvSpPr>
        <p:spPr bwMode="auto">
          <a:xfrm>
            <a:off x="3041650" y="6508750"/>
            <a:ext cx="79438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lgn="ctr">
              <a:spcBef>
                <a:spcPct val="0"/>
              </a:spcBef>
              <a:buClrTx/>
              <a:buSzTx/>
              <a:buFontTx/>
              <a:buNone/>
              <a:defRPr/>
            </a:pPr>
            <a:r>
              <a:rPr kumimoji="0" lang="en-US" altLang="zh-CN" sz="3733" b="1">
                <a:latin typeface="Verdana" panose="020B0604030504040204" pitchFamily="34" charset="0"/>
              </a:rPr>
              <a:t>Meta-data kept in the </a:t>
            </a:r>
            <a:r>
              <a:rPr kumimoji="0" lang="en-US" altLang="zh-CN" sz="3733" b="1">
                <a:solidFill>
                  <a:srgbClr val="FF0000"/>
                </a:solidFill>
                <a:latin typeface="Verdana" panose="020B0604030504040204" pitchFamily="34" charset="0"/>
              </a:rPr>
              <a:t>directory structure!</a:t>
            </a:r>
          </a:p>
          <a:p>
            <a:pPr>
              <a:spcBef>
                <a:spcPct val="0"/>
              </a:spcBef>
              <a:buClrTx/>
              <a:buSzTx/>
              <a:buFontTx/>
              <a:buNone/>
              <a:defRPr/>
            </a:pPr>
            <a:endParaRPr lang="zh-CN" altLang="en-US" sz="3733" b="1">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pPr eaLnBrk="1" hangingPunct="1"/>
            <a:r>
              <a:rPr lang="en-US" altLang="zh-CN">
                <a:ea typeface="MS PGothic" charset="-128"/>
              </a:rPr>
              <a:t>Directory Structure</a:t>
            </a:r>
          </a:p>
        </p:txBody>
      </p:sp>
      <p:sp>
        <p:nvSpPr>
          <p:cNvPr id="43010" name="Rectangle 3"/>
          <p:cNvSpPr>
            <a:spLocks noGrp="1" noChangeArrowheads="1"/>
          </p:cNvSpPr>
          <p:nvPr>
            <p:ph type="body" idx="1"/>
          </p:nvPr>
        </p:nvSpPr>
        <p:spPr>
          <a:xfrm>
            <a:off x="1576388" y="1570038"/>
            <a:ext cx="12595225" cy="504825"/>
          </a:xfrm>
        </p:spPr>
        <p:txBody>
          <a:bodyPr/>
          <a:lstStyle/>
          <a:p>
            <a:pPr>
              <a:lnSpc>
                <a:spcPct val="90000"/>
              </a:lnSpc>
              <a:defRPr/>
            </a:pPr>
            <a:r>
              <a:rPr lang="en-US" altLang="zh-CN" sz="3733" dirty="0">
                <a:ea typeface="MS PGothic" charset="-128"/>
                <a:cs typeface="ＭＳ Ｐゴシック" charset="-128"/>
              </a:rPr>
              <a:t>A collection of nodes containing information about </a:t>
            </a:r>
          </a:p>
          <a:p>
            <a:pPr marL="0" indent="0">
              <a:lnSpc>
                <a:spcPct val="90000"/>
              </a:lnSpc>
              <a:buFont typeface="Monotype Sorts" pitchFamily="2" charset="2"/>
              <a:buNone/>
              <a:defRPr/>
            </a:pPr>
            <a:r>
              <a:rPr lang="en-US" altLang="zh-CN" sz="3733" dirty="0">
                <a:ea typeface="MS PGothic" charset="-128"/>
                <a:cs typeface="ＭＳ Ｐゴシック" charset="-128"/>
              </a:rPr>
              <a:t>    all files</a:t>
            </a:r>
          </a:p>
        </p:txBody>
      </p:sp>
      <p:sp>
        <p:nvSpPr>
          <p:cNvPr id="125955" name="Oval 4"/>
          <p:cNvSpPr>
            <a:spLocks noChangeArrowheads="1"/>
          </p:cNvSpPr>
          <p:nvPr/>
        </p:nvSpPr>
        <p:spPr bwMode="auto">
          <a:xfrm>
            <a:off x="6122988" y="3048000"/>
            <a:ext cx="711200" cy="6096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zh-CN">
              <a:latin typeface="Verdana" charset="0"/>
            </a:endParaRPr>
          </a:p>
        </p:txBody>
      </p:sp>
      <p:sp>
        <p:nvSpPr>
          <p:cNvPr id="125956" name="Oval 5"/>
          <p:cNvSpPr>
            <a:spLocks noChangeArrowheads="1"/>
          </p:cNvSpPr>
          <p:nvPr/>
        </p:nvSpPr>
        <p:spPr bwMode="auto">
          <a:xfrm>
            <a:off x="7138988" y="3048000"/>
            <a:ext cx="711200" cy="6096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zh-CN">
              <a:latin typeface="Verdana" charset="0"/>
            </a:endParaRPr>
          </a:p>
        </p:txBody>
      </p:sp>
      <p:sp>
        <p:nvSpPr>
          <p:cNvPr id="125957" name="Oval 6"/>
          <p:cNvSpPr>
            <a:spLocks noChangeArrowheads="1"/>
          </p:cNvSpPr>
          <p:nvPr/>
        </p:nvSpPr>
        <p:spPr bwMode="auto">
          <a:xfrm>
            <a:off x="8154988" y="3048000"/>
            <a:ext cx="711200" cy="6096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zh-CN">
              <a:latin typeface="Verdana" charset="0"/>
            </a:endParaRPr>
          </a:p>
        </p:txBody>
      </p:sp>
      <p:sp>
        <p:nvSpPr>
          <p:cNvPr id="125958" name="Oval 7"/>
          <p:cNvSpPr>
            <a:spLocks noChangeArrowheads="1"/>
          </p:cNvSpPr>
          <p:nvPr/>
        </p:nvSpPr>
        <p:spPr bwMode="auto">
          <a:xfrm>
            <a:off x="9170988" y="3048000"/>
            <a:ext cx="711200" cy="6096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zh-CN">
              <a:latin typeface="Verdana" charset="0"/>
            </a:endParaRPr>
          </a:p>
        </p:txBody>
      </p:sp>
      <p:sp>
        <p:nvSpPr>
          <p:cNvPr id="125959" name="Oval 8"/>
          <p:cNvSpPr>
            <a:spLocks noChangeArrowheads="1"/>
          </p:cNvSpPr>
          <p:nvPr/>
        </p:nvSpPr>
        <p:spPr bwMode="auto">
          <a:xfrm>
            <a:off x="10186988" y="3454400"/>
            <a:ext cx="711200" cy="609600"/>
          </a:xfrm>
          <a:prstGeom prst="ellipse">
            <a:avLst/>
          </a:prstGeom>
          <a:solidFill>
            <a:schemeClr val="bg1"/>
          </a:solidFill>
          <a:ln w="9525">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spcBef>
                <a:spcPct val="0"/>
              </a:spcBef>
              <a:buClrTx/>
              <a:buSzTx/>
              <a:buFontTx/>
              <a:buNone/>
            </a:pPr>
            <a:endParaRPr kumimoji="0" lang="zh-CN" altLang="zh-CN">
              <a:latin typeface="Verdana" charset="0"/>
            </a:endParaRPr>
          </a:p>
        </p:txBody>
      </p:sp>
      <p:sp>
        <p:nvSpPr>
          <p:cNvPr id="125960" name="Rectangle 9"/>
          <p:cNvSpPr>
            <a:spLocks noChangeArrowheads="1"/>
          </p:cNvSpPr>
          <p:nvPr/>
        </p:nvSpPr>
        <p:spPr bwMode="auto">
          <a:xfrm>
            <a:off x="6122988" y="5689600"/>
            <a:ext cx="609600" cy="8128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F 1</a:t>
            </a:r>
          </a:p>
        </p:txBody>
      </p:sp>
      <p:sp>
        <p:nvSpPr>
          <p:cNvPr id="125961" name="Rectangle 10"/>
          <p:cNvSpPr>
            <a:spLocks noChangeArrowheads="1"/>
          </p:cNvSpPr>
          <p:nvPr/>
        </p:nvSpPr>
        <p:spPr bwMode="auto">
          <a:xfrm>
            <a:off x="7138988" y="5689600"/>
            <a:ext cx="609600" cy="7112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F 2</a:t>
            </a:r>
          </a:p>
        </p:txBody>
      </p:sp>
      <p:sp>
        <p:nvSpPr>
          <p:cNvPr id="125962" name="Rectangle 11"/>
          <p:cNvSpPr>
            <a:spLocks noChangeArrowheads="1"/>
          </p:cNvSpPr>
          <p:nvPr/>
        </p:nvSpPr>
        <p:spPr bwMode="auto">
          <a:xfrm>
            <a:off x="8154988" y="5689600"/>
            <a:ext cx="609600" cy="11176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F 3</a:t>
            </a:r>
          </a:p>
        </p:txBody>
      </p:sp>
      <p:sp>
        <p:nvSpPr>
          <p:cNvPr id="125963" name="Rectangle 12"/>
          <p:cNvSpPr>
            <a:spLocks noChangeArrowheads="1"/>
          </p:cNvSpPr>
          <p:nvPr/>
        </p:nvSpPr>
        <p:spPr bwMode="auto">
          <a:xfrm>
            <a:off x="9170988" y="5689600"/>
            <a:ext cx="609600" cy="6096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F 4</a:t>
            </a:r>
          </a:p>
        </p:txBody>
      </p:sp>
      <p:sp>
        <p:nvSpPr>
          <p:cNvPr id="125964" name="Rectangle 13"/>
          <p:cNvSpPr>
            <a:spLocks noChangeArrowheads="1"/>
          </p:cNvSpPr>
          <p:nvPr/>
        </p:nvSpPr>
        <p:spPr bwMode="auto">
          <a:xfrm>
            <a:off x="10186988" y="6197600"/>
            <a:ext cx="609600" cy="81280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F n</a:t>
            </a:r>
          </a:p>
        </p:txBody>
      </p:sp>
      <p:sp>
        <p:nvSpPr>
          <p:cNvPr id="125965" name="Line 14"/>
          <p:cNvSpPr>
            <a:spLocks noChangeShapeType="1"/>
          </p:cNvSpPr>
          <p:nvPr/>
        </p:nvSpPr>
        <p:spPr bwMode="auto">
          <a:xfrm>
            <a:off x="7481888" y="3657600"/>
            <a:ext cx="0" cy="2032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6" name="Line 15"/>
          <p:cNvSpPr>
            <a:spLocks noChangeShapeType="1"/>
          </p:cNvSpPr>
          <p:nvPr/>
        </p:nvSpPr>
        <p:spPr bwMode="auto">
          <a:xfrm>
            <a:off x="8459788" y="3657600"/>
            <a:ext cx="0" cy="2032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7" name="Line 16"/>
          <p:cNvSpPr>
            <a:spLocks noChangeShapeType="1"/>
          </p:cNvSpPr>
          <p:nvPr/>
        </p:nvSpPr>
        <p:spPr bwMode="auto">
          <a:xfrm>
            <a:off x="10491788" y="4064000"/>
            <a:ext cx="0" cy="2133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8" name="Line 17"/>
          <p:cNvSpPr>
            <a:spLocks noChangeShapeType="1"/>
          </p:cNvSpPr>
          <p:nvPr/>
        </p:nvSpPr>
        <p:spPr bwMode="auto">
          <a:xfrm>
            <a:off x="9475788" y="3657600"/>
            <a:ext cx="0" cy="2032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9" name="Line 18"/>
          <p:cNvSpPr>
            <a:spLocks noChangeShapeType="1"/>
          </p:cNvSpPr>
          <p:nvPr/>
        </p:nvSpPr>
        <p:spPr bwMode="auto">
          <a:xfrm>
            <a:off x="6427788" y="3657600"/>
            <a:ext cx="0" cy="2032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0" name="Freeform 19"/>
          <p:cNvSpPr>
            <a:spLocks/>
          </p:cNvSpPr>
          <p:nvPr/>
        </p:nvSpPr>
        <p:spPr bwMode="auto">
          <a:xfrm>
            <a:off x="5748338" y="2616200"/>
            <a:ext cx="5581650" cy="1963738"/>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71" name="Freeform 20"/>
          <p:cNvSpPr>
            <a:spLocks/>
          </p:cNvSpPr>
          <p:nvPr/>
        </p:nvSpPr>
        <p:spPr bwMode="auto">
          <a:xfrm>
            <a:off x="5513388" y="5181600"/>
            <a:ext cx="5683250" cy="2133600"/>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72" name="Text Box 21"/>
          <p:cNvSpPr txBox="1">
            <a:spLocks noChangeArrowheads="1"/>
          </p:cNvSpPr>
          <p:nvPr/>
        </p:nvSpPr>
        <p:spPr bwMode="auto">
          <a:xfrm>
            <a:off x="4270375" y="310832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50000"/>
              </a:spcBef>
              <a:buClrTx/>
              <a:buSzTx/>
              <a:buFontTx/>
              <a:buNone/>
            </a:pPr>
            <a:r>
              <a:rPr kumimoji="0" lang="en-US" altLang="zh-CN"/>
              <a:t>Directory</a:t>
            </a:r>
          </a:p>
        </p:txBody>
      </p:sp>
      <p:sp>
        <p:nvSpPr>
          <p:cNvPr id="125973" name="Text Box 22"/>
          <p:cNvSpPr txBox="1">
            <a:spLocks noChangeArrowheads="1"/>
          </p:cNvSpPr>
          <p:nvPr/>
        </p:nvSpPr>
        <p:spPr bwMode="auto">
          <a:xfrm>
            <a:off x="4386263" y="5648325"/>
            <a:ext cx="671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50000"/>
              </a:spcBef>
              <a:buClrTx/>
              <a:buSzTx/>
              <a:buFontTx/>
              <a:buNone/>
            </a:pPr>
            <a:r>
              <a:rPr kumimoji="0" lang="en-US" altLang="zh-CN"/>
              <a:t>Files</a:t>
            </a:r>
          </a:p>
        </p:txBody>
      </p:sp>
      <p:sp>
        <p:nvSpPr>
          <p:cNvPr id="40982" name="Rectangle 23"/>
          <p:cNvSpPr>
            <a:spLocks noChangeArrowheads="1"/>
          </p:cNvSpPr>
          <p:nvPr/>
        </p:nvSpPr>
        <p:spPr bwMode="auto">
          <a:xfrm>
            <a:off x="2093913" y="8026400"/>
            <a:ext cx="101377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spcBef>
                <a:spcPct val="0"/>
              </a:spcBef>
              <a:buClrTx/>
              <a:buSzTx/>
              <a:buFontTx/>
              <a:buNone/>
              <a:defRPr/>
            </a:pPr>
            <a:r>
              <a:rPr kumimoji="0" lang="en-US" altLang="zh-CN" sz="2667" b="1" dirty="0">
                <a:solidFill>
                  <a:srgbClr val="FF0000"/>
                </a:solidFill>
              </a:rPr>
              <a:t>Both the directory structure and the files reside on disk</a:t>
            </a:r>
          </a:p>
        </p:txBody>
      </p:sp>
      <p:cxnSp>
        <p:nvCxnSpPr>
          <p:cNvPr id="4" name="直接箭头连接符 3">
            <a:extLst>
              <a:ext uri="{FF2B5EF4-FFF2-40B4-BE49-F238E27FC236}">
                <a16:creationId xmlns:a16="http://schemas.microsoft.com/office/drawing/2014/main" id="{2BC0586B-6352-8432-8A74-25A443BAAB4E}"/>
              </a:ext>
            </a:extLst>
          </p:cNvPr>
          <p:cNvCxnSpPr/>
          <p:nvPr/>
        </p:nvCxnSpPr>
        <p:spPr bwMode="auto">
          <a:xfrm flipV="1">
            <a:off x="4270375" y="3367668"/>
            <a:ext cx="2157413" cy="100361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sp>
        <p:nvSpPr>
          <p:cNvPr id="5" name="文本框 4">
            <a:extLst>
              <a:ext uri="{FF2B5EF4-FFF2-40B4-BE49-F238E27FC236}">
                <a16:creationId xmlns:a16="http://schemas.microsoft.com/office/drawing/2014/main" id="{73FCA078-6B7D-B4E3-74ED-D9D8A3CE9E8C}"/>
              </a:ext>
            </a:extLst>
          </p:cNvPr>
          <p:cNvSpPr txBox="1"/>
          <p:nvPr/>
        </p:nvSpPr>
        <p:spPr>
          <a:xfrm>
            <a:off x="2558449" y="4443684"/>
            <a:ext cx="3196240" cy="461665"/>
          </a:xfrm>
          <a:prstGeom prst="rect">
            <a:avLst/>
          </a:prstGeom>
          <a:noFill/>
        </p:spPr>
        <p:txBody>
          <a:bodyPr wrap="square" rtlCol="0">
            <a:spAutoFit/>
          </a:bodyPr>
          <a:lstStyle/>
          <a:p>
            <a:r>
              <a:rPr lang="en-US" altLang="zh-CN" sz="2400" b="1">
                <a:solidFill>
                  <a:srgbClr val="00B0F0"/>
                </a:solidFill>
              </a:rPr>
              <a:t>Meta data</a:t>
            </a:r>
            <a:endParaRPr lang="en-US" altLang="zh-CN" sz="2400" b="1" dirty="0">
              <a:solidFill>
                <a:srgbClr val="00B0F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5C7D-9F9E-8C35-4220-E9D15417A7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2DCBB6-CE0C-8135-392F-F458250DB64F}"/>
              </a:ext>
            </a:extLst>
          </p:cNvPr>
          <p:cNvSpPr>
            <a:spLocks noGrp="1"/>
          </p:cNvSpPr>
          <p:nvPr>
            <p:ph idx="1"/>
          </p:nvPr>
        </p:nvSpPr>
        <p:spPr>
          <a:xfrm>
            <a:off x="1209675" y="2275577"/>
            <a:ext cx="12344400" cy="6040438"/>
          </a:xfrm>
        </p:spPr>
        <p:txBody>
          <a:bodyPr/>
          <a:lstStyle/>
          <a:p>
            <a:r>
              <a:rPr lang="en-US" altLang="zh-CN" sz="3600" dirty="0"/>
              <a:t>Meta-data</a:t>
            </a:r>
            <a:r>
              <a:rPr lang="zh-CN" altLang="en-US" sz="3600" dirty="0"/>
              <a:t>保存在设备目录中，设备目录包含了卷上所有文件的信息。</a:t>
            </a:r>
            <a:endParaRPr lang="en-US" altLang="zh-CN" sz="3600" dirty="0"/>
          </a:p>
          <a:p>
            <a:r>
              <a:rPr lang="zh-CN" altLang="en-US" sz="3600" dirty="0"/>
              <a:t>目录是一个特殊文件，也在磁盘上</a:t>
            </a:r>
            <a:endParaRPr lang="en-US" altLang="zh-CN" sz="3600" dirty="0"/>
          </a:p>
          <a:p>
            <a:r>
              <a:rPr lang="zh-CN" altLang="en-US" sz="3600" dirty="0"/>
              <a:t>目录类似一个表格，每一行对应文件的</a:t>
            </a:r>
            <a:r>
              <a:rPr lang="en-US" altLang="zh-CN" sz="3600" dirty="0"/>
              <a:t>meta data</a:t>
            </a:r>
            <a:r>
              <a:rPr lang="zh-CN" altLang="en-US" sz="3600" dirty="0"/>
              <a:t>，即使文件占有磁盘空间为</a:t>
            </a:r>
            <a:r>
              <a:rPr lang="en-US" altLang="zh-CN" sz="3600" dirty="0"/>
              <a:t>0</a:t>
            </a:r>
            <a:r>
              <a:rPr lang="zh-CN" altLang="en-US" sz="3600" dirty="0"/>
              <a:t>，他也在目录中，只是指针为空指针</a:t>
            </a:r>
            <a:endParaRPr lang="en-US" altLang="zh-CN" sz="3600" dirty="0"/>
          </a:p>
          <a:p>
            <a:r>
              <a:rPr lang="zh-CN" altLang="en-US" sz="3600" dirty="0"/>
              <a:t>磁盘可以划分为多个分区（</a:t>
            </a:r>
            <a:r>
              <a:rPr lang="en-US" altLang="zh-CN" sz="3600" dirty="0"/>
              <a:t>partition</a:t>
            </a:r>
            <a:r>
              <a:rPr lang="zh-CN" altLang="en-US" sz="3600" dirty="0"/>
              <a:t>），包含</a:t>
            </a:r>
            <a:r>
              <a:rPr lang="en-US" altLang="zh-CN" sz="3600" dirty="0"/>
              <a:t>file system</a:t>
            </a:r>
            <a:r>
              <a:rPr lang="zh-CN" altLang="en-US" sz="3600" dirty="0"/>
              <a:t>的分区称为卷（</a:t>
            </a:r>
            <a:r>
              <a:rPr lang="en-US" altLang="zh-CN" sz="3600" dirty="0"/>
              <a:t>volume</a:t>
            </a:r>
            <a:r>
              <a:rPr lang="zh-CN" altLang="en-US" sz="3600" dirty="0"/>
              <a:t>），一个卷可以是设备的一部分，可以是整个设备，可以是多个设备。</a:t>
            </a:r>
          </a:p>
        </p:txBody>
      </p:sp>
      <p:sp>
        <p:nvSpPr>
          <p:cNvPr id="4" name="椭圆 3">
            <a:extLst>
              <a:ext uri="{FF2B5EF4-FFF2-40B4-BE49-F238E27FC236}">
                <a16:creationId xmlns:a16="http://schemas.microsoft.com/office/drawing/2014/main" id="{053872D6-70F5-CC18-3D5E-8341B8910E5B}"/>
              </a:ext>
            </a:extLst>
          </p:cNvPr>
          <p:cNvSpPr/>
          <p:nvPr/>
        </p:nvSpPr>
        <p:spPr bwMode="auto">
          <a:xfrm>
            <a:off x="318052" y="0"/>
            <a:ext cx="2206487" cy="227557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143153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
          <p:cNvSpPr>
            <a:spLocks noGrp="1" noChangeArrowheads="1"/>
          </p:cNvSpPr>
          <p:nvPr>
            <p:ph type="title"/>
          </p:nvPr>
        </p:nvSpPr>
        <p:spPr/>
        <p:txBody>
          <a:bodyPr/>
          <a:lstStyle/>
          <a:p>
            <a:r>
              <a:rPr kumimoji="1" lang="en-US" altLang="zh-CN">
                <a:ea typeface="MS PGothic" charset="-128"/>
              </a:rPr>
              <a:t>Directory Implementation </a:t>
            </a:r>
            <a:endParaRPr kumimoji="1" lang="zh-CN" altLang="en-US">
              <a:ea typeface="MS PGothic" charset="-128"/>
            </a:endParaRPr>
          </a:p>
        </p:txBody>
      </p:sp>
      <p:sp>
        <p:nvSpPr>
          <p:cNvPr id="128002" name="内容占位符 2"/>
          <p:cNvSpPr>
            <a:spLocks noGrp="1" noChangeArrowheads="1"/>
          </p:cNvSpPr>
          <p:nvPr>
            <p:ph idx="1"/>
          </p:nvPr>
        </p:nvSpPr>
        <p:spPr>
          <a:xfrm>
            <a:off x="1836738" y="1644650"/>
            <a:ext cx="10972800" cy="584200"/>
          </a:xfrm>
        </p:spPr>
        <p:txBody>
          <a:bodyPr/>
          <a:lstStyle/>
          <a:p>
            <a:r>
              <a:rPr lang="en-US" altLang="zh-CN" sz="2800">
                <a:ea typeface="MS PGothic" charset="-128"/>
              </a:rPr>
              <a:t>A file</a:t>
            </a:r>
            <a:endParaRPr lang="zh-CN" altLang="en-US" sz="2800">
              <a:ea typeface="MS PGothic" charset="-128"/>
            </a:endParaRPr>
          </a:p>
        </p:txBody>
      </p:sp>
      <p:pic>
        <p:nvPicPr>
          <p:cNvPr id="12800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775" y="6453187"/>
            <a:ext cx="95154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11775" y="2520950"/>
            <a:ext cx="8686800"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DFBA3F3-E608-74D8-AD38-0F17C9C1DA98}"/>
              </a:ext>
            </a:extLst>
          </p:cNvPr>
          <p:cNvSpPr/>
          <p:nvPr/>
        </p:nvSpPr>
        <p:spPr bwMode="auto">
          <a:xfrm>
            <a:off x="1940312" y="3412272"/>
            <a:ext cx="9879981" cy="301083"/>
          </a:xfrm>
          <a:prstGeom prst="rect">
            <a:avLst/>
          </a:prstGeom>
          <a:no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a:xfrm>
            <a:off x="1900238" y="369888"/>
            <a:ext cx="10972800" cy="768350"/>
          </a:xfrm>
        </p:spPr>
        <p:txBody>
          <a:bodyPr/>
          <a:lstStyle/>
          <a:p>
            <a:pPr eaLnBrk="1" hangingPunct="1"/>
            <a:r>
              <a:rPr lang="en-US" altLang="zh-CN">
                <a:ea typeface="MS PGothic" charset="-128"/>
              </a:rPr>
              <a:t>Operations Performed on Directory</a:t>
            </a:r>
          </a:p>
        </p:txBody>
      </p:sp>
      <p:sp>
        <p:nvSpPr>
          <p:cNvPr id="130050" name="Rectangle 3"/>
          <p:cNvSpPr>
            <a:spLocks noGrp="1" noChangeArrowheads="1"/>
          </p:cNvSpPr>
          <p:nvPr>
            <p:ph type="body" idx="1"/>
          </p:nvPr>
        </p:nvSpPr>
        <p:spPr>
          <a:xfrm>
            <a:off x="1836738" y="1644650"/>
            <a:ext cx="10972800" cy="7161213"/>
          </a:xfrm>
        </p:spPr>
        <p:txBody>
          <a:bodyPr/>
          <a:lstStyle/>
          <a:p>
            <a:r>
              <a:rPr lang="en-US" altLang="zh-CN" sz="3200" b="1" dirty="0">
                <a:solidFill>
                  <a:srgbClr val="3366FF"/>
                </a:solidFill>
                <a:ea typeface="MS PGothic" charset="-128"/>
              </a:rPr>
              <a:t>Create</a:t>
            </a:r>
            <a:r>
              <a:rPr lang="en-US" altLang="zh-CN" sz="3200" dirty="0">
                <a:ea typeface="MS PGothic" charset="-128"/>
              </a:rPr>
              <a:t> a file</a:t>
            </a:r>
          </a:p>
          <a:p>
            <a:r>
              <a:rPr lang="en-US" altLang="zh-CN" sz="3200" b="1" dirty="0">
                <a:solidFill>
                  <a:srgbClr val="3366FF"/>
                </a:solidFill>
                <a:ea typeface="MS PGothic" charset="-128"/>
              </a:rPr>
              <a:t>Delete</a:t>
            </a:r>
            <a:r>
              <a:rPr lang="en-US" altLang="zh-CN" sz="3200" dirty="0">
                <a:ea typeface="MS PGothic" charset="-128"/>
              </a:rPr>
              <a:t> a file</a:t>
            </a:r>
          </a:p>
          <a:p>
            <a:r>
              <a:rPr lang="en-US" altLang="zh-CN" sz="3200" b="1" dirty="0">
                <a:solidFill>
                  <a:srgbClr val="3366FF"/>
                </a:solidFill>
                <a:ea typeface="MS PGothic" charset="-128"/>
              </a:rPr>
              <a:t>Rename</a:t>
            </a:r>
            <a:r>
              <a:rPr lang="en-US" altLang="zh-CN" sz="3200" dirty="0">
                <a:ea typeface="MS PGothic" charset="-128"/>
              </a:rPr>
              <a:t> a file</a:t>
            </a:r>
          </a:p>
          <a:p>
            <a:r>
              <a:rPr lang="en-US" altLang="zh-CN" sz="3200" dirty="0">
                <a:solidFill>
                  <a:srgbClr val="00B0F0"/>
                </a:solidFill>
                <a:ea typeface="MS PGothic" charset="-128"/>
              </a:rPr>
              <a:t>Open</a:t>
            </a:r>
            <a:r>
              <a:rPr lang="en-US" altLang="zh-CN" sz="3200" dirty="0">
                <a:ea typeface="MS PGothic" charset="-128"/>
              </a:rPr>
              <a:t> and </a:t>
            </a:r>
            <a:r>
              <a:rPr lang="en-US" altLang="zh-CN" sz="3200" dirty="0">
                <a:solidFill>
                  <a:srgbClr val="00B0F0"/>
                </a:solidFill>
                <a:ea typeface="MS PGothic" charset="-128"/>
              </a:rPr>
              <a:t>close</a:t>
            </a:r>
            <a:r>
              <a:rPr lang="en-US" altLang="zh-CN" sz="3200" dirty="0">
                <a:ea typeface="MS PGothic" charset="-128"/>
              </a:rPr>
              <a:t> a file</a:t>
            </a:r>
          </a:p>
          <a:p>
            <a:endParaRPr lang="en-US" altLang="zh-CN" sz="3200" b="1" dirty="0">
              <a:solidFill>
                <a:srgbClr val="3366FF"/>
              </a:solidFill>
              <a:ea typeface="MS PGothic" charset="-128"/>
            </a:endParaRPr>
          </a:p>
          <a:p>
            <a:r>
              <a:rPr lang="en-US" altLang="zh-CN" sz="3200" b="1" dirty="0">
                <a:solidFill>
                  <a:srgbClr val="3366FF"/>
                </a:solidFill>
                <a:ea typeface="MS PGothic" charset="-128"/>
              </a:rPr>
              <a:t>Search</a:t>
            </a:r>
            <a:r>
              <a:rPr lang="en-US" altLang="zh-CN" sz="3200" dirty="0">
                <a:ea typeface="MS PGothic" charset="-128"/>
              </a:rPr>
              <a:t> for a file</a:t>
            </a:r>
          </a:p>
          <a:p>
            <a:r>
              <a:rPr lang="en-US" altLang="zh-CN" sz="3200" b="1" dirty="0">
                <a:solidFill>
                  <a:srgbClr val="3366FF"/>
                </a:solidFill>
                <a:ea typeface="MS PGothic" charset="-128"/>
              </a:rPr>
              <a:t>List </a:t>
            </a:r>
            <a:r>
              <a:rPr lang="en-US" altLang="zh-CN" sz="3200" dirty="0">
                <a:ea typeface="MS PGothic" charset="-128"/>
              </a:rPr>
              <a:t>a directory</a:t>
            </a:r>
          </a:p>
          <a:p>
            <a:r>
              <a:rPr lang="en-US" altLang="zh-CN" sz="3200" b="1" dirty="0">
                <a:solidFill>
                  <a:srgbClr val="3366FF"/>
                </a:solidFill>
                <a:ea typeface="MS PGothic" charset="-128"/>
              </a:rPr>
              <a:t>Traverse</a:t>
            </a:r>
            <a:r>
              <a:rPr lang="en-US" altLang="zh-CN" sz="3200" dirty="0">
                <a:ea typeface="MS PGothic" charset="-128"/>
              </a:rPr>
              <a:t> the file system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165350" y="546100"/>
            <a:ext cx="10325100" cy="609600"/>
          </a:xfrm>
        </p:spPr>
        <p:txBody>
          <a:bodyPr/>
          <a:lstStyle/>
          <a:p>
            <a:pPr eaLnBrk="1" hangingPunct="1">
              <a:defRPr/>
            </a:pPr>
            <a:r>
              <a:rPr lang="en-US" altLang="zh-CN" sz="3733" dirty="0"/>
              <a:t>Organize the Directory (Logically) to Obtain</a:t>
            </a:r>
          </a:p>
        </p:txBody>
      </p:sp>
      <p:sp>
        <p:nvSpPr>
          <p:cNvPr id="132098" name="Rectangle 3"/>
          <p:cNvSpPr>
            <a:spLocks noGrp="1" noChangeArrowheads="1"/>
          </p:cNvSpPr>
          <p:nvPr>
            <p:ph type="body" idx="1"/>
          </p:nvPr>
        </p:nvSpPr>
        <p:spPr>
          <a:xfrm>
            <a:off x="1770063" y="1443038"/>
            <a:ext cx="10550525" cy="7250112"/>
          </a:xfrm>
        </p:spPr>
        <p:txBody>
          <a:bodyPr/>
          <a:lstStyle/>
          <a:p>
            <a:r>
              <a:rPr lang="en-US" altLang="zh-CN" sz="3700" dirty="0">
                <a:ea typeface="ＭＳ Ｐゴシック" charset="-128"/>
                <a:cs typeface="ＭＳ Ｐゴシック" charset="-128"/>
              </a:rPr>
              <a:t>Efficiency – locating a file quickly</a:t>
            </a:r>
          </a:p>
          <a:p>
            <a:endParaRPr lang="en-US" altLang="zh-CN" sz="3700" dirty="0">
              <a:ea typeface="ＭＳ Ｐゴシック" charset="-128"/>
              <a:cs typeface="ＭＳ Ｐゴシック" charset="-128"/>
            </a:endParaRPr>
          </a:p>
          <a:p>
            <a:r>
              <a:rPr lang="en-US" altLang="zh-CN" sz="3700" dirty="0">
                <a:ea typeface="ＭＳ Ｐゴシック" charset="-128"/>
                <a:cs typeface="ＭＳ Ｐゴシック" charset="-128"/>
              </a:rPr>
              <a:t>Naming – convenient to users</a:t>
            </a:r>
          </a:p>
          <a:p>
            <a:pPr lvl="1"/>
            <a:r>
              <a:rPr lang="en-US" altLang="zh-CN" sz="3200" dirty="0">
                <a:ea typeface="ＭＳ Ｐゴシック" charset="-128"/>
                <a:cs typeface="ＭＳ Ｐゴシック" charset="-128"/>
              </a:rPr>
              <a:t>Two users can have same name for different files</a:t>
            </a:r>
          </a:p>
          <a:p>
            <a:pPr lvl="1">
              <a:buFont typeface="Monotype Sorts" charset="2"/>
              <a:buNone/>
            </a:pPr>
            <a:endParaRPr lang="en-US" altLang="zh-CN" sz="3700" dirty="0">
              <a:ea typeface="ＭＳ Ｐゴシック" charset="-128"/>
              <a:cs typeface="ＭＳ Ｐゴシック" charset="-128"/>
            </a:endParaRPr>
          </a:p>
          <a:p>
            <a:r>
              <a:rPr lang="en-US" altLang="zh-CN" sz="3700" dirty="0">
                <a:ea typeface="ＭＳ Ｐゴシック" charset="-128"/>
                <a:cs typeface="ＭＳ Ｐゴシック" charset="-128"/>
              </a:rPr>
              <a:t>Grouping – logical grouping of files by properties</a:t>
            </a:r>
          </a:p>
          <a:p>
            <a:pPr lvl="1"/>
            <a:r>
              <a:rPr lang="en-US" altLang="zh-CN" sz="3200" dirty="0">
                <a:ea typeface="ＭＳ Ｐゴシック" charset="-128"/>
                <a:cs typeface="ＭＳ Ｐゴシック" charset="-128"/>
              </a:rPr>
              <a:t>e.g., all Java programs, all games,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altLang="zh-CN">
                <a:ea typeface="MS PGothic" charset="-128"/>
              </a:rPr>
              <a:t>Single-Level Directory</a:t>
            </a:r>
            <a:endParaRPr lang="en-US" altLang="zh-CN" sz="3200">
              <a:ea typeface="MS PGothic" charset="-128"/>
            </a:endParaRPr>
          </a:p>
        </p:txBody>
      </p:sp>
      <p:sp>
        <p:nvSpPr>
          <p:cNvPr id="47106" name="Rectangle 3"/>
          <p:cNvSpPr>
            <a:spLocks noGrp="1" noChangeArrowheads="1"/>
          </p:cNvSpPr>
          <p:nvPr>
            <p:ph type="body" idx="1"/>
          </p:nvPr>
        </p:nvSpPr>
        <p:spPr>
          <a:xfrm>
            <a:off x="1766888" y="1593850"/>
            <a:ext cx="9372600" cy="749300"/>
          </a:xfrm>
        </p:spPr>
        <p:txBody>
          <a:bodyPr/>
          <a:lstStyle/>
          <a:p>
            <a:pPr>
              <a:buFont typeface="Monotype Sorts" pitchFamily="2" charset="2"/>
              <a:buChar char="n"/>
              <a:defRPr/>
            </a:pPr>
            <a:r>
              <a:rPr lang="en-US" altLang="zh-CN" sz="3733"/>
              <a:t>A single directory for all users</a:t>
            </a:r>
          </a:p>
        </p:txBody>
      </p:sp>
      <p:sp>
        <p:nvSpPr>
          <p:cNvPr id="49155" name="Rectangle 5"/>
          <p:cNvSpPr>
            <a:spLocks noChangeArrowheads="1"/>
          </p:cNvSpPr>
          <p:nvPr/>
        </p:nvSpPr>
        <p:spPr bwMode="auto">
          <a:xfrm>
            <a:off x="2163763" y="5651500"/>
            <a:ext cx="9496425"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spcBef>
                <a:spcPct val="0"/>
              </a:spcBef>
              <a:buClrTx/>
              <a:buSzTx/>
              <a:buFontTx/>
              <a:buNone/>
              <a:defRPr/>
            </a:pPr>
            <a:r>
              <a:rPr kumimoji="0" lang="en-US" altLang="zh-CN" sz="2667" b="1">
                <a:solidFill>
                  <a:srgbClr val="FF0000"/>
                </a:solidFill>
              </a:rPr>
              <a:t>Naming problem</a:t>
            </a:r>
            <a:br>
              <a:rPr kumimoji="0" lang="en-US" altLang="zh-CN" sz="2667" b="1">
                <a:solidFill>
                  <a:srgbClr val="FF0000"/>
                </a:solidFill>
              </a:rPr>
            </a:br>
            <a:endParaRPr kumimoji="0" lang="en-US" altLang="zh-CN" sz="2667" b="1">
              <a:solidFill>
                <a:srgbClr val="FF0000"/>
              </a:solidFill>
            </a:endParaRPr>
          </a:p>
          <a:p>
            <a:pPr>
              <a:defRPr/>
            </a:pPr>
            <a:r>
              <a:rPr kumimoji="0" lang="en-US" altLang="zh-CN" sz="2667" b="1">
                <a:solidFill>
                  <a:srgbClr val="3366FF"/>
                </a:solidFill>
              </a:rPr>
              <a:t>Demo</a:t>
            </a:r>
            <a:r>
              <a:rPr kumimoji="0" lang="zh-CN" altLang="en-US" sz="2667">
                <a:solidFill>
                  <a:srgbClr val="3366FF"/>
                </a:solidFill>
              </a:rPr>
              <a:t>： </a:t>
            </a:r>
            <a:r>
              <a:rPr lang="is-IS" altLang="zh-CN" sz="2667"/>
              <a:t>getconf NAME_MAX</a:t>
            </a:r>
            <a:r>
              <a:rPr lang="zh-CN" altLang="en-US" sz="2667"/>
              <a:t> </a:t>
            </a:r>
            <a:r>
              <a:rPr lang="en-US" altLang="zh-CN" sz="2667"/>
              <a:t>[pathname]</a:t>
            </a:r>
            <a:endParaRPr kumimoji="0" lang="en-US" altLang="zh-CN" sz="2667">
              <a:solidFill>
                <a:srgbClr val="3366FF"/>
              </a:solidFill>
            </a:endParaRPr>
          </a:p>
        </p:txBody>
      </p:sp>
      <p:pic>
        <p:nvPicPr>
          <p:cNvPr id="1341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800350"/>
            <a:ext cx="104521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04950" y="369888"/>
            <a:ext cx="11525250" cy="768350"/>
          </a:xfrm>
        </p:spPr>
        <p:txBody>
          <a:bodyPr/>
          <a:lstStyle/>
          <a:p>
            <a:pPr eaLnBrk="1" hangingPunct="1"/>
            <a:r>
              <a:rPr lang="en-US" altLang="zh-CN">
                <a:ea typeface="MS PGothic" charset="-128"/>
              </a:rPr>
              <a:t>Performance of HDD</a:t>
            </a:r>
          </a:p>
        </p:txBody>
      </p:sp>
      <p:sp>
        <p:nvSpPr>
          <p:cNvPr id="19458" name="Rectangle 3"/>
          <p:cNvSpPr>
            <a:spLocks noGrp="1" noChangeArrowheads="1"/>
          </p:cNvSpPr>
          <p:nvPr>
            <p:ph type="body" idx="1"/>
          </p:nvPr>
        </p:nvSpPr>
        <p:spPr>
          <a:xfrm>
            <a:off x="1035050" y="1406111"/>
            <a:ext cx="11995150" cy="7027863"/>
          </a:xfrm>
        </p:spPr>
        <p:txBody>
          <a:bodyPr/>
          <a:lstStyle/>
          <a:p>
            <a:r>
              <a:rPr lang="en-US" altLang="zh-CN" sz="3200" b="1" dirty="0">
                <a:solidFill>
                  <a:srgbClr val="3366FF"/>
                </a:solidFill>
                <a:ea typeface="MS PGothic" charset="-128"/>
              </a:rPr>
              <a:t>Magnetic disks</a:t>
            </a:r>
            <a:r>
              <a:rPr lang="en-US" altLang="zh-CN" sz="3200" dirty="0">
                <a:solidFill>
                  <a:srgbClr val="3366FF"/>
                </a:solidFill>
                <a:ea typeface="MS PGothic" charset="-128"/>
              </a:rPr>
              <a:t> </a:t>
            </a:r>
            <a:r>
              <a:rPr lang="en-US" altLang="zh-CN" sz="3200" dirty="0">
                <a:ea typeface="MS PGothic" charset="-128"/>
              </a:rPr>
              <a:t>provide bulk of secondary storage of modern computers</a:t>
            </a:r>
          </a:p>
          <a:p>
            <a:pPr lvl="1"/>
            <a:r>
              <a:rPr lang="en-US" altLang="zh-CN" sz="2800" b="1" dirty="0">
                <a:solidFill>
                  <a:srgbClr val="3366FF"/>
                </a:solidFill>
                <a:ea typeface="MS PGothic" charset="-128"/>
              </a:rPr>
              <a:t>Size:</a:t>
            </a:r>
          </a:p>
          <a:p>
            <a:pPr lvl="1"/>
            <a:r>
              <a:rPr lang="en-US" altLang="zh-CN" sz="2800" b="1" dirty="0">
                <a:solidFill>
                  <a:srgbClr val="3366FF"/>
                </a:solidFill>
                <a:ea typeface="MS PGothic" charset="-128"/>
              </a:rPr>
              <a:t>Capacity:</a:t>
            </a:r>
            <a:endParaRPr lang="zh-CN" altLang="en-US" sz="2800" b="1" dirty="0">
              <a:solidFill>
                <a:srgbClr val="3366FF"/>
              </a:solidFill>
              <a:ea typeface="MS PGothic" charset="-128"/>
            </a:endParaRPr>
          </a:p>
          <a:p>
            <a:pPr lvl="1"/>
            <a:r>
              <a:rPr lang="en-US" altLang="zh-CN" sz="2800" b="1" dirty="0">
                <a:solidFill>
                  <a:srgbClr val="3366FF"/>
                </a:solidFill>
                <a:ea typeface="MS PGothic" charset="-128"/>
              </a:rPr>
              <a:t>Rotational speed: </a:t>
            </a:r>
          </a:p>
          <a:p>
            <a:pPr lvl="1"/>
            <a:r>
              <a:rPr lang="en-US" altLang="zh-CN" sz="2800" b="1" dirty="0">
                <a:solidFill>
                  <a:srgbClr val="3366FF"/>
                </a:solidFill>
                <a:ea typeface="MS PGothic" charset="-128"/>
              </a:rPr>
              <a:t>Interface: </a:t>
            </a:r>
            <a:r>
              <a:rPr lang="en-US" altLang="zh-CN" sz="2800" dirty="0">
                <a:ea typeface="MS PGothic" charset="-128"/>
              </a:rPr>
              <a:t>IDE, SATA, m2, </a:t>
            </a:r>
            <a:r>
              <a:rPr lang="is-IS" altLang="zh-CN" sz="2800" dirty="0">
                <a:ea typeface="MS PGothic" charset="-128"/>
              </a:rPr>
              <a:t>…</a:t>
            </a:r>
            <a:endParaRPr lang="en-US" altLang="zh-CN" sz="2800" dirty="0">
              <a:ea typeface="MS PGothic" charset="-128"/>
            </a:endParaRPr>
          </a:p>
          <a:p>
            <a:pPr lvl="1"/>
            <a:r>
              <a:rPr lang="en-US" altLang="zh-CN" sz="2800" b="1" dirty="0">
                <a:solidFill>
                  <a:srgbClr val="3366FF"/>
                </a:solidFill>
                <a:ea typeface="MS PGothic" charset="-128"/>
              </a:rPr>
              <a:t>Cache: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altLang="zh-CN">
                <a:ea typeface="MS PGothic" charset="-128"/>
              </a:rPr>
              <a:t>Two-Level Directory</a:t>
            </a:r>
            <a:endParaRPr lang="en-US" altLang="zh-CN" sz="3200">
              <a:ea typeface="MS PGothic" charset="-128"/>
            </a:endParaRPr>
          </a:p>
        </p:txBody>
      </p:sp>
      <p:sp>
        <p:nvSpPr>
          <p:cNvPr id="49154" name="Rectangle 3"/>
          <p:cNvSpPr>
            <a:spLocks noGrp="1" noChangeArrowheads="1"/>
          </p:cNvSpPr>
          <p:nvPr>
            <p:ph type="body" idx="1"/>
          </p:nvPr>
        </p:nvSpPr>
        <p:spPr>
          <a:xfrm>
            <a:off x="1611313" y="1422400"/>
            <a:ext cx="10493375" cy="741363"/>
          </a:xfrm>
        </p:spPr>
        <p:txBody>
          <a:bodyPr/>
          <a:lstStyle/>
          <a:p>
            <a:pPr>
              <a:buFont typeface="Monotype Sorts" pitchFamily="2" charset="2"/>
              <a:buChar char="n"/>
              <a:defRPr/>
            </a:pPr>
            <a:r>
              <a:rPr lang="en-US" altLang="zh-CN" sz="3733"/>
              <a:t>Separate directory for each user</a:t>
            </a:r>
          </a:p>
        </p:txBody>
      </p:sp>
      <p:sp>
        <p:nvSpPr>
          <p:cNvPr id="49155" name="Rectangle 5"/>
          <p:cNvSpPr>
            <a:spLocks noChangeArrowheads="1"/>
          </p:cNvSpPr>
          <p:nvPr/>
        </p:nvSpPr>
        <p:spPr bwMode="auto">
          <a:xfrm>
            <a:off x="2074863" y="6450013"/>
            <a:ext cx="93360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defRPr/>
            </a:pPr>
            <a:r>
              <a:rPr lang="en-US" altLang="zh-CN" sz="2667" dirty="0">
                <a:solidFill>
                  <a:srgbClr val="FF0000"/>
                </a:solidFill>
              </a:rPr>
              <a:t>Path name: </a:t>
            </a:r>
            <a:r>
              <a:rPr lang="en-US" altLang="zh-CN" sz="2667" dirty="0" err="1">
                <a:solidFill>
                  <a:srgbClr val="3366FF"/>
                </a:solidFill>
              </a:rPr>
              <a:t>user+file</a:t>
            </a:r>
            <a:endParaRPr lang="en-US" altLang="zh-CN" sz="2667" dirty="0">
              <a:solidFill>
                <a:srgbClr val="3366FF"/>
              </a:solidFill>
            </a:endParaRPr>
          </a:p>
          <a:p>
            <a:pPr>
              <a:defRPr/>
            </a:pPr>
            <a:r>
              <a:rPr lang="en-US" altLang="zh-CN" sz="2667" dirty="0">
                <a:solidFill>
                  <a:srgbClr val="FF0000"/>
                </a:solidFill>
              </a:rPr>
              <a:t>Can have the same file name for different user</a:t>
            </a:r>
          </a:p>
          <a:p>
            <a:pPr>
              <a:defRPr/>
            </a:pPr>
            <a:r>
              <a:rPr lang="en-US" altLang="zh-CN" sz="2667" dirty="0">
                <a:solidFill>
                  <a:srgbClr val="FF0000"/>
                </a:solidFill>
              </a:rPr>
              <a:t>Efficient searching</a:t>
            </a:r>
          </a:p>
          <a:p>
            <a:pPr>
              <a:defRPr/>
            </a:pPr>
            <a:r>
              <a:rPr lang="en-US" altLang="zh-CN" sz="2667" dirty="0">
                <a:solidFill>
                  <a:srgbClr val="FF0000"/>
                </a:solidFill>
              </a:rPr>
              <a:t>No grouping capability; No sharing and cooperation</a:t>
            </a:r>
          </a:p>
        </p:txBody>
      </p:sp>
      <p:pic>
        <p:nvPicPr>
          <p:cNvPr id="1361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16188"/>
            <a:ext cx="11288713"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p:txBody>
          <a:bodyPr/>
          <a:lstStyle/>
          <a:p>
            <a:pPr eaLnBrk="1" hangingPunct="1"/>
            <a:r>
              <a:rPr lang="en-US" altLang="zh-CN">
                <a:ea typeface="MS PGothic" charset="-128"/>
              </a:rPr>
              <a:t>Tree-Structured Directories</a:t>
            </a:r>
          </a:p>
        </p:txBody>
      </p:sp>
      <p:pic>
        <p:nvPicPr>
          <p:cNvPr id="13824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1201738"/>
            <a:ext cx="9118600" cy="751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a:xfrm>
            <a:off x="1795463" y="369888"/>
            <a:ext cx="10972800" cy="768350"/>
          </a:xfrm>
        </p:spPr>
        <p:txBody>
          <a:bodyPr/>
          <a:lstStyle/>
          <a:p>
            <a:pPr eaLnBrk="1" hangingPunct="1"/>
            <a:r>
              <a:rPr lang="en-US" altLang="zh-CN">
                <a:ea typeface="MS PGothic" charset="-128"/>
              </a:rPr>
              <a:t>Tree-Structured Directories (Cont.)</a:t>
            </a:r>
          </a:p>
        </p:txBody>
      </p:sp>
      <p:sp>
        <p:nvSpPr>
          <p:cNvPr id="53250" name="Rectangle 3"/>
          <p:cNvSpPr>
            <a:spLocks noGrp="1" noChangeArrowheads="1"/>
          </p:cNvSpPr>
          <p:nvPr>
            <p:ph type="body" idx="1"/>
          </p:nvPr>
        </p:nvSpPr>
        <p:spPr/>
        <p:txBody>
          <a:bodyPr/>
          <a:lstStyle/>
          <a:p>
            <a:pPr>
              <a:buFont typeface="Monotype Sorts" pitchFamily="2" charset="2"/>
              <a:buChar char="n"/>
              <a:defRPr/>
            </a:pPr>
            <a:r>
              <a:rPr lang="en-US" altLang="zh-CN" sz="3733"/>
              <a:t>Efficient searching</a:t>
            </a:r>
          </a:p>
          <a:p>
            <a:pPr lvl="1">
              <a:buFont typeface="Monotype Sorts" pitchFamily="2" charset="2"/>
              <a:buChar char="l"/>
              <a:defRPr/>
            </a:pPr>
            <a:r>
              <a:rPr lang="en-US" altLang="zh-CN" sz="3200"/>
              <a:t>find [path] -name [file]</a:t>
            </a:r>
          </a:p>
          <a:p>
            <a:pPr lvl="1">
              <a:buFont typeface="Monotype Sorts" pitchFamily="2" charset="2"/>
              <a:buChar char="l"/>
              <a:defRPr/>
            </a:pPr>
            <a:endParaRPr lang="en-US" altLang="zh-CN" sz="3733"/>
          </a:p>
          <a:p>
            <a:pPr>
              <a:buFont typeface="Monotype Sorts" pitchFamily="2" charset="2"/>
              <a:buChar char="n"/>
              <a:defRPr/>
            </a:pPr>
            <a:r>
              <a:rPr lang="en-US" altLang="zh-CN" sz="3733"/>
              <a:t>Grouping Capability</a:t>
            </a:r>
            <a:br>
              <a:rPr lang="en-US" altLang="zh-CN" sz="3733"/>
            </a:br>
            <a:endParaRPr lang="en-US" altLang="zh-CN" sz="3733"/>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1709738" y="369888"/>
            <a:ext cx="10972800" cy="768350"/>
          </a:xfrm>
        </p:spPr>
        <p:txBody>
          <a:bodyPr/>
          <a:lstStyle/>
          <a:p>
            <a:pPr eaLnBrk="1" hangingPunct="1"/>
            <a:r>
              <a:rPr lang="en-US" altLang="zh-CN">
                <a:ea typeface="MS PGothic" charset="-128"/>
              </a:rPr>
              <a:t>Tree-Structured Directories (Cont)</a:t>
            </a:r>
          </a:p>
        </p:txBody>
      </p:sp>
      <p:sp>
        <p:nvSpPr>
          <p:cNvPr id="142338" name="Rectangle 3"/>
          <p:cNvSpPr>
            <a:spLocks noGrp="1" noChangeArrowheads="1"/>
          </p:cNvSpPr>
          <p:nvPr>
            <p:ph type="body" idx="1"/>
          </p:nvPr>
        </p:nvSpPr>
        <p:spPr>
          <a:xfrm>
            <a:off x="1855788" y="1720850"/>
            <a:ext cx="11098212" cy="6248400"/>
          </a:xfrm>
        </p:spPr>
        <p:txBody>
          <a:bodyPr/>
          <a:lstStyle/>
          <a:p>
            <a:r>
              <a:rPr lang="en-US" altLang="zh-CN" sz="3200" b="1">
                <a:solidFill>
                  <a:srgbClr val="3366FF"/>
                </a:solidFill>
                <a:ea typeface="MS PGothic" charset="-128"/>
              </a:rPr>
              <a:t>Current directory </a:t>
            </a:r>
            <a:r>
              <a:rPr lang="en-US" altLang="zh-CN" sz="3200">
                <a:ea typeface="MS PGothic" charset="-128"/>
              </a:rPr>
              <a:t>(working directory)</a:t>
            </a:r>
          </a:p>
          <a:p>
            <a:pPr>
              <a:lnSpc>
                <a:spcPct val="90000"/>
              </a:lnSpc>
            </a:pPr>
            <a:r>
              <a:rPr lang="en-US" altLang="zh-CN" sz="3200" b="1">
                <a:solidFill>
                  <a:srgbClr val="3366FF"/>
                </a:solidFill>
                <a:ea typeface="MS PGothic" charset="-128"/>
              </a:rPr>
              <a:t>Absolute</a:t>
            </a:r>
            <a:r>
              <a:rPr lang="en-US" altLang="zh-CN" sz="3200">
                <a:ea typeface="MS PGothic" charset="-128"/>
              </a:rPr>
              <a:t> or </a:t>
            </a:r>
            <a:r>
              <a:rPr lang="en-US" altLang="zh-CN" sz="3200" b="1">
                <a:solidFill>
                  <a:srgbClr val="3366FF"/>
                </a:solidFill>
                <a:ea typeface="MS PGothic" charset="-128"/>
              </a:rPr>
              <a:t>relative</a:t>
            </a:r>
            <a:r>
              <a:rPr lang="en-US" altLang="zh-CN" sz="3200">
                <a:ea typeface="MS PGothic" charset="-128"/>
              </a:rPr>
              <a:t> path name</a:t>
            </a:r>
          </a:p>
          <a:p>
            <a:pPr>
              <a:lnSpc>
                <a:spcPct val="90000"/>
              </a:lnSpc>
            </a:pPr>
            <a:endParaRPr lang="en-US" altLang="zh-CN" sz="3200">
              <a:ea typeface="MS PGothic" charset="-128"/>
            </a:endParaRPr>
          </a:p>
          <a:p>
            <a:pPr>
              <a:lnSpc>
                <a:spcPct val="90000"/>
              </a:lnSpc>
            </a:pPr>
            <a:r>
              <a:rPr lang="en-US" altLang="zh-CN" sz="3200">
                <a:ea typeface="MS PGothic" charset="-128"/>
              </a:rPr>
              <a:t>                                                          /spell/mail/prt/first</a:t>
            </a:r>
            <a:endParaRPr lang="en-US" altLang="zh-CN" sz="3200" b="1">
              <a:solidFill>
                <a:srgbClr val="000000"/>
              </a:solidFill>
              <a:latin typeface="Courier New" charset="0"/>
              <a:ea typeface="MS PGothic" charset="-128"/>
            </a:endParaRPr>
          </a:p>
        </p:txBody>
      </p:sp>
      <p:pic>
        <p:nvPicPr>
          <p:cNvPr id="14233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3111500"/>
            <a:ext cx="6602413"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a:xfrm>
            <a:off x="1709738" y="369888"/>
            <a:ext cx="10972800" cy="768350"/>
          </a:xfrm>
        </p:spPr>
        <p:txBody>
          <a:bodyPr/>
          <a:lstStyle/>
          <a:p>
            <a:pPr eaLnBrk="1" hangingPunct="1"/>
            <a:r>
              <a:rPr lang="en-US" altLang="zh-CN">
                <a:ea typeface="MS PGothic" charset="-128"/>
              </a:rPr>
              <a:t>Tree-Structured Directories (Cont)</a:t>
            </a:r>
          </a:p>
        </p:txBody>
      </p:sp>
      <p:sp>
        <p:nvSpPr>
          <p:cNvPr id="57346" name="Rectangle 3"/>
          <p:cNvSpPr>
            <a:spLocks noGrp="1" noChangeArrowheads="1"/>
          </p:cNvSpPr>
          <p:nvPr>
            <p:ph type="body" idx="1"/>
          </p:nvPr>
        </p:nvSpPr>
        <p:spPr>
          <a:xfrm>
            <a:off x="1855788" y="1720850"/>
            <a:ext cx="9828212" cy="3989388"/>
          </a:xfrm>
        </p:spPr>
        <p:txBody>
          <a:bodyPr/>
          <a:lstStyle/>
          <a:p>
            <a:pPr marL="457189" lvl="1" indent="-457189">
              <a:lnSpc>
                <a:spcPct val="90000"/>
              </a:lnSpc>
              <a:buClr>
                <a:srgbClr val="993300"/>
              </a:buClr>
              <a:buSzPct val="90000"/>
              <a:buFont typeface="Monotype Sorts" pitchFamily="2" charset="2"/>
              <a:buNone/>
              <a:tabLst>
                <a:tab pos="3809905" algn="ctr"/>
              </a:tabLst>
              <a:defRPr/>
            </a:pPr>
            <a:r>
              <a:rPr lang="en-US" altLang="zh-CN" sz="3733"/>
              <a:t>Example:  if in current directory   </a:t>
            </a:r>
            <a:r>
              <a:rPr lang="en-US" altLang="zh-CN" sz="3733" b="1">
                <a:solidFill>
                  <a:srgbClr val="000000"/>
                </a:solidFill>
                <a:latin typeface="Courier New" panose="02070309020205020404" pitchFamily="49" charset="0"/>
              </a:rPr>
              <a:t>/mail</a:t>
            </a:r>
          </a:p>
          <a:p>
            <a:pPr marL="457189" lvl="1" indent="-457189">
              <a:lnSpc>
                <a:spcPct val="90000"/>
              </a:lnSpc>
              <a:buClr>
                <a:srgbClr val="993300"/>
              </a:buClr>
              <a:buSzPct val="90000"/>
              <a:buFont typeface="Monotype Sorts" pitchFamily="2" charset="2"/>
              <a:buNone/>
              <a:tabLst>
                <a:tab pos="3809905" algn="ctr"/>
              </a:tabLst>
              <a:defRPr/>
            </a:pPr>
            <a:r>
              <a:rPr lang="en-US" altLang="zh-CN" sz="3733" b="1">
                <a:solidFill>
                  <a:srgbClr val="000000"/>
                </a:solidFill>
                <a:latin typeface="Courier New" panose="02070309020205020404" pitchFamily="49" charset="0"/>
              </a:rPr>
              <a:t>		mkdir count</a:t>
            </a:r>
          </a:p>
        </p:txBody>
      </p:sp>
      <p:sp>
        <p:nvSpPr>
          <p:cNvPr id="144387" name="Rectangle 4"/>
          <p:cNvSpPr>
            <a:spLocks noChangeArrowheads="1"/>
          </p:cNvSpPr>
          <p:nvPr/>
        </p:nvSpPr>
        <p:spPr bwMode="auto">
          <a:xfrm>
            <a:off x="5727700" y="3840163"/>
            <a:ext cx="1173163"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mail</a:t>
            </a:r>
          </a:p>
        </p:txBody>
      </p:sp>
      <p:sp>
        <p:nvSpPr>
          <p:cNvPr id="144388" name="Rectangle 5"/>
          <p:cNvSpPr>
            <a:spLocks noChangeArrowheads="1"/>
          </p:cNvSpPr>
          <p:nvPr/>
        </p:nvSpPr>
        <p:spPr bwMode="auto">
          <a:xfrm>
            <a:off x="4140200" y="4697413"/>
            <a:ext cx="960438"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prog</a:t>
            </a:r>
          </a:p>
        </p:txBody>
      </p:sp>
      <p:sp>
        <p:nvSpPr>
          <p:cNvPr id="144389" name="Rectangle 6"/>
          <p:cNvSpPr>
            <a:spLocks noChangeArrowheads="1"/>
          </p:cNvSpPr>
          <p:nvPr/>
        </p:nvSpPr>
        <p:spPr bwMode="auto">
          <a:xfrm>
            <a:off x="5100638" y="4697413"/>
            <a:ext cx="962025"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copy</a:t>
            </a:r>
          </a:p>
        </p:txBody>
      </p:sp>
      <p:sp>
        <p:nvSpPr>
          <p:cNvPr id="144390" name="Rectangle 7"/>
          <p:cNvSpPr>
            <a:spLocks noChangeArrowheads="1"/>
          </p:cNvSpPr>
          <p:nvPr/>
        </p:nvSpPr>
        <p:spPr bwMode="auto">
          <a:xfrm>
            <a:off x="6062663" y="4697413"/>
            <a:ext cx="593725"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prt</a:t>
            </a:r>
          </a:p>
        </p:txBody>
      </p:sp>
      <p:sp>
        <p:nvSpPr>
          <p:cNvPr id="144391" name="Rectangle 8"/>
          <p:cNvSpPr>
            <a:spLocks noChangeArrowheads="1"/>
          </p:cNvSpPr>
          <p:nvPr/>
        </p:nvSpPr>
        <p:spPr bwMode="auto">
          <a:xfrm>
            <a:off x="6650038" y="4697413"/>
            <a:ext cx="595312"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exp</a:t>
            </a:r>
          </a:p>
        </p:txBody>
      </p:sp>
      <p:sp>
        <p:nvSpPr>
          <p:cNvPr id="144392" name="Rectangle 9"/>
          <p:cNvSpPr>
            <a:spLocks noChangeArrowheads="1"/>
          </p:cNvSpPr>
          <p:nvPr/>
        </p:nvSpPr>
        <p:spPr bwMode="auto">
          <a:xfrm>
            <a:off x="7245350" y="4697413"/>
            <a:ext cx="941388" cy="441325"/>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defRPr>
            </a:lvl9pPr>
          </a:lstStyle>
          <a:p>
            <a:pPr algn="ctr">
              <a:spcBef>
                <a:spcPct val="0"/>
              </a:spcBef>
              <a:buClrTx/>
              <a:buSzTx/>
              <a:buFontTx/>
              <a:buNone/>
            </a:pPr>
            <a:r>
              <a:rPr kumimoji="0" lang="en-US" altLang="zh-CN"/>
              <a:t>count</a:t>
            </a:r>
          </a:p>
        </p:txBody>
      </p:sp>
      <p:sp>
        <p:nvSpPr>
          <p:cNvPr id="144393" name="Line 10"/>
          <p:cNvSpPr>
            <a:spLocks noChangeShapeType="1"/>
          </p:cNvSpPr>
          <p:nvPr/>
        </p:nvSpPr>
        <p:spPr bwMode="auto">
          <a:xfrm>
            <a:off x="6299200" y="4286250"/>
            <a:ext cx="0" cy="411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Rectangle 11"/>
          <p:cNvSpPr>
            <a:spLocks noChangeArrowheads="1"/>
          </p:cNvSpPr>
          <p:nvPr/>
        </p:nvSpPr>
        <p:spPr bwMode="auto">
          <a:xfrm>
            <a:off x="1898650" y="5589588"/>
            <a:ext cx="9898063"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pitchFamily="2" charset="2"/>
              <a:buChar char="n"/>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2" charset="2"/>
              <a:buChar char="l"/>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2pPr>
            <a:lvl3pPr marL="1143000" indent="-228600">
              <a:spcBef>
                <a:spcPct val="35000"/>
              </a:spcBef>
              <a:buClr>
                <a:srgbClr val="009900"/>
              </a:buClr>
              <a:buSzPct val="75000"/>
              <a:buFont typeface="Webdings" pitchFamily="2" charset="2"/>
              <a:buChar char="4"/>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3pPr>
            <a:lvl4pPr marL="1600200" indent="-228600">
              <a:spcBef>
                <a:spcPct val="35000"/>
              </a:spcBef>
              <a:buClr>
                <a:schemeClr val="hlink"/>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4pPr>
            <a:lvl5pPr marL="2057400" indent="-228600">
              <a:spcBef>
                <a:spcPct val="35000"/>
              </a:spcBef>
              <a:buClr>
                <a:srgbClr val="FF0066"/>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tabLst>
                <a:tab pos="2857500" algn="ctr"/>
              </a:tabLst>
              <a:defRPr kumimoji="1">
                <a:solidFill>
                  <a:schemeClr val="tx1"/>
                </a:solidFill>
                <a:latin typeface="Helvetica" pitchFamily="2" charset="0"/>
                <a:ea typeface="MS PGothic" panose="020B0600070205080204" pitchFamily="34" charset="-128"/>
                <a:cs typeface="MS PGothic" panose="020B0600070205080204" pitchFamily="34" charset="-128"/>
              </a:defRPr>
            </a:lvl9pPr>
          </a:lstStyle>
          <a:p>
            <a:pPr>
              <a:spcBef>
                <a:spcPct val="0"/>
              </a:spcBef>
              <a:buClrTx/>
              <a:buSzTx/>
              <a:buFontTx/>
              <a:buNone/>
              <a:defRPr/>
            </a:pPr>
            <a:r>
              <a:rPr kumimoji="0" lang="en-US" altLang="zh-CN" sz="3733" dirty="0"/>
              <a:t>Deleting </a:t>
            </a:r>
            <a:r>
              <a:rPr kumimoji="0" lang="ja-JP" altLang="en-US" sz="3733" dirty="0"/>
              <a:t>“</a:t>
            </a:r>
            <a:r>
              <a:rPr kumimoji="0" lang="en-US" altLang="ja-JP" sz="3733" dirty="0"/>
              <a:t>mail</a:t>
            </a:r>
            <a:r>
              <a:rPr kumimoji="0" lang="ja-JP" altLang="en-US" sz="3733" dirty="0"/>
              <a:t>”</a:t>
            </a:r>
            <a:r>
              <a:rPr kumimoji="0" lang="en-US" altLang="ja-JP" sz="3733" dirty="0"/>
              <a:t> </a:t>
            </a:r>
            <a:r>
              <a:rPr kumimoji="0" lang="en-US" altLang="ja-JP" sz="3733" dirty="0">
                <a:sym typeface="Symbol" pitchFamily="2" charset="2"/>
              </a:rPr>
              <a:t> deleting the entire subtree rooted by </a:t>
            </a:r>
            <a:r>
              <a:rPr kumimoji="0" lang="ja-JP" altLang="en-US" sz="3733" dirty="0">
                <a:sym typeface="Symbol" pitchFamily="2" charset="2"/>
              </a:rPr>
              <a:t>“</a:t>
            </a:r>
            <a:r>
              <a:rPr kumimoji="0" lang="en-US" altLang="ja-JP" sz="3733" dirty="0">
                <a:sym typeface="Symbol" pitchFamily="2" charset="2"/>
              </a:rPr>
              <a:t>mail</a:t>
            </a:r>
            <a:r>
              <a:rPr kumimoji="0" lang="ja-JP" altLang="en-US" sz="3733" dirty="0">
                <a:sym typeface="Symbol" pitchFamily="2" charset="2"/>
              </a:rPr>
              <a:t>”</a:t>
            </a:r>
            <a:r>
              <a:rPr kumimoji="0" lang="zh-CN" altLang="en-US" sz="3733" dirty="0">
                <a:sym typeface="Symbol" pitchFamily="2" charset="2"/>
              </a:rPr>
              <a:t>（删除整个</a:t>
            </a:r>
            <a:r>
              <a:rPr kumimoji="0" lang="en-US" altLang="zh-CN" sz="3733" dirty="0">
                <a:sym typeface="Symbol" pitchFamily="2" charset="2"/>
              </a:rPr>
              <a:t>subtree</a:t>
            </a:r>
            <a:r>
              <a:rPr kumimoji="0" lang="zh-CN" altLang="en-US" sz="3733" dirty="0">
                <a:sym typeface="Symbol" pitchFamily="2" charset="2"/>
              </a:rPr>
              <a:t>）</a:t>
            </a:r>
            <a:endParaRPr kumimoji="0" lang="en-US" altLang="zh-CN" sz="3733"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
          <p:cNvSpPr>
            <a:spLocks noGrp="1" noChangeArrowheads="1"/>
          </p:cNvSpPr>
          <p:nvPr>
            <p:ph type="title"/>
          </p:nvPr>
        </p:nvSpPr>
        <p:spPr>
          <a:xfrm>
            <a:off x="1268413" y="3884613"/>
            <a:ext cx="10972800" cy="768350"/>
          </a:xfrm>
        </p:spPr>
        <p:txBody>
          <a:bodyPr/>
          <a:lstStyle/>
          <a:p>
            <a:r>
              <a:rPr kumimoji="1" lang="en-US" altLang="zh-CN">
                <a:ea typeface="MS PGothic" charset="-128"/>
              </a:rPr>
              <a:t>Protection</a:t>
            </a:r>
            <a:endParaRPr kumimoji="1" lang="zh-CN" altLang="en-US">
              <a:ea typeface="MS PGothic" charset="-128"/>
            </a:endParaRPr>
          </a:p>
        </p:txBody>
      </p:sp>
    </p:spTree>
    <p:extLst>
      <p:ext uri="{BB962C8B-B14F-4D97-AF65-F5344CB8AC3E}">
        <p14:creationId xmlns:p14="http://schemas.microsoft.com/office/powerpoint/2010/main" val="1540144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p:txBody>
          <a:bodyPr/>
          <a:lstStyle/>
          <a:p>
            <a:pPr eaLnBrk="1" hangingPunct="1"/>
            <a:r>
              <a:rPr lang="en-US" altLang="zh-CN">
                <a:ea typeface="MS PGothic" charset="-128"/>
              </a:rPr>
              <a:t>Protection</a:t>
            </a:r>
          </a:p>
        </p:txBody>
      </p:sp>
      <p:sp>
        <p:nvSpPr>
          <p:cNvPr id="77826" name="Rectangle 3"/>
          <p:cNvSpPr>
            <a:spLocks noGrp="1" noChangeArrowheads="1"/>
          </p:cNvSpPr>
          <p:nvPr>
            <p:ph type="body" idx="1"/>
          </p:nvPr>
        </p:nvSpPr>
        <p:spPr>
          <a:xfrm>
            <a:off x="1836738" y="1509713"/>
            <a:ext cx="10972800" cy="7499350"/>
          </a:xfrm>
        </p:spPr>
        <p:txBody>
          <a:bodyPr/>
          <a:lstStyle/>
          <a:p>
            <a:pPr>
              <a:buFont typeface="Monotype Sorts" pitchFamily="2" charset="2"/>
              <a:buChar char="n"/>
              <a:defRPr/>
            </a:pPr>
            <a:r>
              <a:rPr lang="en-US" altLang="zh-CN" sz="3200" dirty="0"/>
              <a:t>File owner/creator should be able to control:</a:t>
            </a:r>
          </a:p>
          <a:p>
            <a:pPr lvl="1">
              <a:buFont typeface="Monotype Sorts" pitchFamily="2" charset="2"/>
              <a:buChar char="l"/>
              <a:defRPr/>
            </a:pPr>
            <a:r>
              <a:rPr lang="en-US" altLang="zh-CN" sz="3200" dirty="0"/>
              <a:t>what can be done</a:t>
            </a:r>
          </a:p>
          <a:p>
            <a:pPr lvl="1">
              <a:buFont typeface="Monotype Sorts" pitchFamily="2" charset="2"/>
              <a:buChar char="l"/>
              <a:defRPr/>
            </a:pPr>
            <a:r>
              <a:rPr lang="en-US" altLang="zh-CN" sz="3200" dirty="0"/>
              <a:t>by whom</a:t>
            </a:r>
            <a:br>
              <a:rPr lang="en-US" altLang="zh-CN" sz="3200" dirty="0"/>
            </a:br>
            <a:endParaRPr lang="en-US" altLang="zh-CN" sz="3200" dirty="0"/>
          </a:p>
          <a:p>
            <a:pPr>
              <a:buFont typeface="Monotype Sorts" pitchFamily="2" charset="2"/>
              <a:buChar char="n"/>
              <a:defRPr/>
            </a:pPr>
            <a:r>
              <a:rPr lang="en-US" altLang="zh-CN" sz="3200" dirty="0"/>
              <a:t>Types of access</a:t>
            </a:r>
          </a:p>
          <a:p>
            <a:pPr lvl="1">
              <a:buFont typeface="Monotype Sorts" pitchFamily="2" charset="2"/>
              <a:buChar char="l"/>
              <a:defRPr/>
            </a:pPr>
            <a:r>
              <a:rPr lang="en-US" altLang="zh-CN" sz="2667" dirty="0"/>
              <a:t>Read</a:t>
            </a:r>
          </a:p>
          <a:p>
            <a:pPr lvl="1">
              <a:buFont typeface="Monotype Sorts" pitchFamily="2" charset="2"/>
              <a:buChar char="l"/>
              <a:defRPr/>
            </a:pPr>
            <a:r>
              <a:rPr lang="en-US" altLang="zh-CN" sz="2667" dirty="0"/>
              <a:t>Write</a:t>
            </a:r>
          </a:p>
          <a:p>
            <a:pPr lvl="1">
              <a:buFont typeface="Monotype Sorts" pitchFamily="2" charset="2"/>
              <a:buChar char="l"/>
              <a:defRPr/>
            </a:pPr>
            <a:r>
              <a:rPr lang="en-US" altLang="zh-CN" sz="2667" dirty="0"/>
              <a:t>Execute</a:t>
            </a:r>
          </a:p>
          <a:p>
            <a:pPr lvl="1">
              <a:buFont typeface="Monotype Sorts" pitchFamily="2" charset="2"/>
              <a:buChar char="l"/>
              <a:defRPr/>
            </a:pPr>
            <a:r>
              <a:rPr lang="en-US" altLang="zh-CN" sz="2667" dirty="0"/>
              <a:t>Delete</a:t>
            </a:r>
          </a:p>
          <a:p>
            <a:pPr lvl="1">
              <a:buFont typeface="Monotype Sorts" pitchFamily="2" charset="2"/>
              <a:buChar char="l"/>
              <a:defRPr/>
            </a:pPr>
            <a:r>
              <a:rPr lang="en-US" altLang="zh-CN" sz="2667" dirty="0"/>
              <a:t>List</a:t>
            </a:r>
            <a:endParaRPr lang="zh-CN" altLang="en-US" sz="2667" dirty="0"/>
          </a:p>
          <a:p>
            <a:pPr lvl="1">
              <a:buFont typeface="Monotype Sorts" pitchFamily="2" charset="2"/>
              <a:buChar char="l"/>
              <a:defRPr/>
            </a:pPr>
            <a:r>
              <a:rPr lang="en-US" altLang="zh-CN" sz="2667" dirty="0"/>
              <a:t>Attribute change</a:t>
            </a:r>
            <a:endParaRPr lang="zh-CN" altLang="en-US" sz="2667"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en-US" altLang="zh-CN">
                <a:ea typeface="MS PGothic" charset="-128"/>
              </a:rPr>
              <a:t>Access Lists and Groups</a:t>
            </a:r>
          </a:p>
        </p:txBody>
      </p:sp>
      <p:sp>
        <p:nvSpPr>
          <p:cNvPr id="79874" name="Rectangle 3"/>
          <p:cNvSpPr>
            <a:spLocks noGrp="1" noChangeArrowheads="1"/>
          </p:cNvSpPr>
          <p:nvPr>
            <p:ph type="body" idx="1"/>
          </p:nvPr>
        </p:nvSpPr>
        <p:spPr>
          <a:xfrm>
            <a:off x="1836738" y="1644650"/>
            <a:ext cx="9790112" cy="1716088"/>
          </a:xfrm>
        </p:spPr>
        <p:txBody>
          <a:bodyPr/>
          <a:lstStyle/>
          <a:p>
            <a:pPr>
              <a:lnSpc>
                <a:spcPct val="90000"/>
              </a:lnSpc>
              <a:buFont typeface="Monotype Sorts" pitchFamily="2" charset="2"/>
              <a:buChar char="n"/>
              <a:tabLst>
                <a:tab pos="2444690" algn="l"/>
                <a:tab pos="5945569" algn="l"/>
                <a:tab pos="6927677" algn="l"/>
                <a:tab pos="7850521" algn="l"/>
              </a:tabLst>
              <a:defRPr/>
            </a:pPr>
            <a:r>
              <a:rPr lang="en-US" altLang="zh-CN" sz="3733" dirty="0"/>
              <a:t>Mode of access:  </a:t>
            </a:r>
            <a:r>
              <a:rPr lang="en-US" altLang="zh-CN" sz="3733" dirty="0">
                <a:solidFill>
                  <a:srgbClr val="FF0000"/>
                </a:solidFill>
              </a:rPr>
              <a:t>R</a:t>
            </a:r>
            <a:r>
              <a:rPr lang="en-US" altLang="zh-CN" sz="3733" dirty="0"/>
              <a:t>ead, </a:t>
            </a:r>
            <a:r>
              <a:rPr lang="en-US" altLang="zh-CN" sz="3733" dirty="0">
                <a:solidFill>
                  <a:srgbClr val="FF0000"/>
                </a:solidFill>
              </a:rPr>
              <a:t>W</a:t>
            </a:r>
            <a:r>
              <a:rPr lang="en-US" altLang="zh-CN" sz="3733" dirty="0"/>
              <a:t>rite, </a:t>
            </a:r>
            <a:r>
              <a:rPr lang="en-US" altLang="zh-CN" sz="3733" dirty="0" err="1"/>
              <a:t>e</a:t>
            </a:r>
            <a:r>
              <a:rPr lang="en-US" altLang="zh-CN" sz="3733" dirty="0" err="1">
                <a:solidFill>
                  <a:srgbClr val="FF0000"/>
                </a:solidFill>
              </a:rPr>
              <a:t>X</a:t>
            </a:r>
            <a:r>
              <a:rPr lang="en-US" altLang="zh-CN" sz="3733" dirty="0" err="1"/>
              <a:t>ecute</a:t>
            </a:r>
            <a:endParaRPr lang="en-US" altLang="zh-CN" sz="3733" dirty="0"/>
          </a:p>
          <a:p>
            <a:pPr>
              <a:lnSpc>
                <a:spcPct val="90000"/>
              </a:lnSpc>
              <a:buFont typeface="Monotype Sorts" pitchFamily="2" charset="2"/>
              <a:buChar char="n"/>
              <a:tabLst>
                <a:tab pos="2444690" algn="l"/>
                <a:tab pos="5945569" algn="l"/>
                <a:tab pos="6927677" algn="l"/>
                <a:tab pos="7850521" algn="l"/>
              </a:tabLst>
              <a:defRPr/>
            </a:pPr>
            <a:r>
              <a:rPr lang="en-US" altLang="zh-CN" sz="3733" dirty="0"/>
              <a:t>Three classes of users on Unix / Linux</a:t>
            </a:r>
          </a:p>
          <a:p>
            <a:pPr>
              <a:lnSpc>
                <a:spcPct val="90000"/>
              </a:lnSpc>
              <a:spcBef>
                <a:spcPct val="10000"/>
              </a:spcBef>
              <a:buFont typeface="Monotype Sorts" pitchFamily="2" charset="2"/>
              <a:buNone/>
              <a:tabLst>
                <a:tab pos="2444690" algn="l"/>
                <a:tab pos="5945569" algn="l"/>
                <a:tab pos="6927677" algn="l"/>
                <a:tab pos="7850521" algn="l"/>
              </a:tabLst>
              <a:defRPr/>
            </a:pPr>
            <a:r>
              <a:rPr lang="en-US" altLang="zh-CN" sz="3733" dirty="0"/>
              <a:t>	</a:t>
            </a:r>
            <a:endParaRPr lang="en-US" altLang="zh-CN" sz="3200" dirty="0">
              <a:sym typeface="Symbol" pitchFamily="2" charset="2"/>
            </a:endParaRPr>
          </a:p>
        </p:txBody>
      </p:sp>
      <p:pic>
        <p:nvPicPr>
          <p:cNvPr id="16998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2950" y="3497263"/>
            <a:ext cx="5873750" cy="2676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9CB94B3-4829-C712-21C3-3F7CE021EAF5}"/>
              </a:ext>
            </a:extLst>
          </p:cNvPr>
          <p:cNvSpPr txBox="1"/>
          <p:nvPr/>
        </p:nvSpPr>
        <p:spPr>
          <a:xfrm>
            <a:off x="3282950" y="6566081"/>
            <a:ext cx="7474226" cy="1569660"/>
          </a:xfrm>
          <a:prstGeom prst="rect">
            <a:avLst/>
          </a:prstGeom>
          <a:noFill/>
        </p:spPr>
        <p:txBody>
          <a:bodyPr wrap="square">
            <a:spAutoFit/>
          </a:bodyPr>
          <a:lstStyle/>
          <a:p>
            <a:pPr eaLnBrk="1" hangingPunct="1"/>
            <a:r>
              <a:rPr lang="en-US" altLang="zh-CN" sz="3200" dirty="0">
                <a:solidFill>
                  <a:srgbClr val="FF0000"/>
                </a:solidFill>
                <a:ea typeface="MS PGothic" charset="-128"/>
              </a:rPr>
              <a:t>Owner</a:t>
            </a:r>
            <a:r>
              <a:rPr lang="zh-CN" altLang="en-US" sz="3200" dirty="0">
                <a:solidFill>
                  <a:srgbClr val="FF0000"/>
                </a:solidFill>
                <a:ea typeface="MS PGothic" charset="-128"/>
              </a:rPr>
              <a:t>就是文件的所有者</a:t>
            </a:r>
            <a:endParaRPr lang="en-US" altLang="zh-CN" sz="3200" dirty="0">
              <a:solidFill>
                <a:srgbClr val="FF0000"/>
              </a:solidFill>
              <a:ea typeface="MS PGothic" charset="-128"/>
            </a:endParaRPr>
          </a:p>
          <a:p>
            <a:pPr eaLnBrk="1" hangingPunct="1"/>
            <a:r>
              <a:rPr lang="en-US" altLang="zh-CN" sz="3200" dirty="0">
                <a:solidFill>
                  <a:srgbClr val="FF0000"/>
                </a:solidFill>
                <a:ea typeface="MS PGothic" charset="-128"/>
              </a:rPr>
              <a:t>Group</a:t>
            </a:r>
            <a:r>
              <a:rPr lang="zh-CN" altLang="en-US" sz="3200" dirty="0">
                <a:solidFill>
                  <a:srgbClr val="FF0000"/>
                </a:solidFill>
                <a:ea typeface="MS PGothic" charset="-128"/>
              </a:rPr>
              <a:t>就是文件所有者所在的</a:t>
            </a:r>
            <a:r>
              <a:rPr lang="en-US" altLang="zh-CN" sz="3200" dirty="0">
                <a:solidFill>
                  <a:srgbClr val="FF0000"/>
                </a:solidFill>
                <a:ea typeface="MS PGothic" charset="-128"/>
              </a:rPr>
              <a:t>group</a:t>
            </a:r>
          </a:p>
          <a:p>
            <a:pPr eaLnBrk="1" hangingPunct="1"/>
            <a:r>
              <a:rPr lang="en-US" altLang="zh-CN" sz="3200" dirty="0">
                <a:solidFill>
                  <a:srgbClr val="FF0000"/>
                </a:solidFill>
                <a:ea typeface="MS PGothic" charset="-128"/>
              </a:rPr>
              <a:t>Public</a:t>
            </a:r>
            <a:r>
              <a:rPr lang="zh-CN" altLang="en-US" sz="3200" dirty="0">
                <a:solidFill>
                  <a:srgbClr val="FF0000"/>
                </a:solidFill>
                <a:ea typeface="MS PGothic" charset="-128"/>
              </a:rPr>
              <a:t>就顾名思义</a:t>
            </a:r>
            <a:endParaRPr lang="zh-CN" altLang="zh-CN" sz="3200" dirty="0">
              <a:solidFill>
                <a:srgbClr val="FF0000"/>
              </a:solidFill>
              <a:ea typeface="MS PGothic" charset="-128"/>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a:xfrm>
            <a:off x="2027238" y="369888"/>
            <a:ext cx="10317162" cy="768350"/>
          </a:xfrm>
        </p:spPr>
        <p:txBody>
          <a:bodyPr/>
          <a:lstStyle/>
          <a:p>
            <a:pPr eaLnBrk="1" hangingPunct="1"/>
            <a:r>
              <a:rPr lang="en-US" altLang="zh-CN">
                <a:ea typeface="MS PGothic" charset="-128"/>
              </a:rPr>
              <a:t>A Sample UNIX Directory Listing</a:t>
            </a:r>
          </a:p>
        </p:txBody>
      </p:sp>
      <p:pic>
        <p:nvPicPr>
          <p:cNvPr id="17203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25600"/>
            <a:ext cx="121920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p:txBody>
          <a:bodyPr/>
          <a:lstStyle/>
          <a:p>
            <a:pPr eaLnBrk="1" hangingPunct="1"/>
            <a:r>
              <a:rPr lang="en-US" altLang="zh-CN">
                <a:ea typeface="MS PGothic" charset="-128"/>
              </a:rPr>
              <a:t>Access Lists and Groups</a:t>
            </a:r>
          </a:p>
        </p:txBody>
      </p:sp>
      <p:sp>
        <p:nvSpPr>
          <p:cNvPr id="83970" name="Rectangle 3"/>
          <p:cNvSpPr>
            <a:spLocks noGrp="1" noChangeArrowheads="1"/>
          </p:cNvSpPr>
          <p:nvPr>
            <p:ph type="body" idx="1"/>
          </p:nvPr>
        </p:nvSpPr>
        <p:spPr>
          <a:xfrm>
            <a:off x="1836738" y="1644650"/>
            <a:ext cx="9790112" cy="6313488"/>
          </a:xfrm>
        </p:spPr>
        <p:txBody>
          <a:bodyPr/>
          <a:lstStyle/>
          <a:p>
            <a:pPr>
              <a:lnSpc>
                <a:spcPct val="90000"/>
              </a:lnSpc>
              <a:buFont typeface="Monotype Sorts" pitchFamily="2" charset="2"/>
              <a:buChar char="n"/>
              <a:tabLst>
                <a:tab pos="2444690" algn="l"/>
                <a:tab pos="5945569" algn="l"/>
                <a:tab pos="6927677" algn="l"/>
                <a:tab pos="7850521" algn="l"/>
              </a:tabLst>
              <a:defRPr/>
            </a:pPr>
            <a:r>
              <a:rPr lang="en-US" altLang="zh-CN" sz="3200" dirty="0">
                <a:sym typeface="Symbol" pitchFamily="2" charset="2"/>
              </a:rPr>
              <a:t>Ask manager to create a group (unique name), say G, and add some users to the group.</a:t>
            </a:r>
          </a:p>
          <a:p>
            <a:pPr>
              <a:lnSpc>
                <a:spcPct val="90000"/>
              </a:lnSpc>
              <a:buFont typeface="Monotype Sorts" pitchFamily="2" charset="2"/>
              <a:buChar char="n"/>
              <a:tabLst>
                <a:tab pos="2444690" algn="l"/>
                <a:tab pos="5945569" algn="l"/>
                <a:tab pos="6927677" algn="l"/>
                <a:tab pos="7850521" algn="l"/>
              </a:tabLst>
              <a:defRPr/>
            </a:pPr>
            <a:r>
              <a:rPr lang="en-US" altLang="zh-CN" sz="3200" dirty="0">
                <a:sym typeface="Symbol" pitchFamily="2" charset="2"/>
              </a:rPr>
              <a:t>For a particular file (say </a:t>
            </a:r>
            <a:r>
              <a:rPr lang="en-US" altLang="zh-CN" sz="3200" i="1" dirty="0">
                <a:sym typeface="Symbol" pitchFamily="2" charset="2"/>
              </a:rPr>
              <a:t>game</a:t>
            </a:r>
            <a:r>
              <a:rPr lang="en-US" altLang="zh-CN" sz="3200" dirty="0">
                <a:sym typeface="Symbol" pitchFamily="2" charset="2"/>
              </a:rPr>
              <a:t>) or subdirectory, define an appropriate access.</a:t>
            </a: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a:p>
            <a:pPr>
              <a:lnSpc>
                <a:spcPct val="90000"/>
              </a:lnSpc>
              <a:buFont typeface="Monotype Sorts" pitchFamily="2" charset="2"/>
              <a:buChar char="n"/>
              <a:tabLst>
                <a:tab pos="2444690" algn="l"/>
                <a:tab pos="5945569" algn="l"/>
                <a:tab pos="6927677" algn="l"/>
                <a:tab pos="7850521" algn="l"/>
              </a:tabLst>
              <a:defRPr/>
            </a:pPr>
            <a:r>
              <a:rPr lang="en-US" altLang="zh-CN" sz="3200" dirty="0" err="1">
                <a:sym typeface="Symbol" pitchFamily="2" charset="2"/>
              </a:rPr>
              <a:t>chmod</a:t>
            </a:r>
            <a:r>
              <a:rPr lang="en-US" altLang="zh-CN" sz="3200" dirty="0">
                <a:sym typeface="Symbol" pitchFamily="2" charset="2"/>
              </a:rPr>
              <a:t>: change file mode bits</a:t>
            </a: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a:p>
            <a:pPr>
              <a:lnSpc>
                <a:spcPct val="90000"/>
              </a:lnSpc>
              <a:buFont typeface="Monotype Sorts" pitchFamily="2" charset="2"/>
              <a:buChar char="n"/>
              <a:tabLst>
                <a:tab pos="2444690" algn="l"/>
                <a:tab pos="5945569" algn="l"/>
                <a:tab pos="6927677" algn="l"/>
                <a:tab pos="7850521" algn="l"/>
              </a:tabLst>
              <a:defRPr/>
            </a:pPr>
            <a:endParaRPr lang="en-US" altLang="zh-CN" sz="3733" dirty="0">
              <a:sym typeface="Symbol" pitchFamily="2" charset="2"/>
            </a:endParaRPr>
          </a:p>
        </p:txBody>
      </p:sp>
      <p:pic>
        <p:nvPicPr>
          <p:cNvPr id="17408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188" y="4037013"/>
            <a:ext cx="4622800" cy="1930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p:txBody>
          <a:bodyPr/>
          <a:lstStyle/>
          <a:p>
            <a:r>
              <a:rPr kumimoji="1" lang="en-US" altLang="zh-CN">
                <a:ea typeface="MS PGothic" charset="-128"/>
              </a:rPr>
              <a:t>Transfer Rate</a:t>
            </a:r>
            <a:endParaRPr kumimoji="1" lang="zh-CN" altLang="en-US">
              <a:ea typeface="MS PGothic" charset="-128"/>
            </a:endParaRPr>
          </a:p>
        </p:txBody>
      </p:sp>
      <p:sp>
        <p:nvSpPr>
          <p:cNvPr id="21506" name="内容占位符 2"/>
          <p:cNvSpPr>
            <a:spLocks noGrp="1"/>
          </p:cNvSpPr>
          <p:nvPr>
            <p:ph idx="1"/>
          </p:nvPr>
        </p:nvSpPr>
        <p:spPr/>
        <p:txBody>
          <a:bodyPr/>
          <a:lstStyle/>
          <a:p>
            <a:pPr marL="488950" lvl="1" indent="-488950">
              <a:buClr>
                <a:srgbClr val="993300"/>
              </a:buClr>
              <a:buSzPct val="90000"/>
              <a:buFont typeface="Monotype Sorts" charset="2"/>
              <a:buChar char="n"/>
            </a:pPr>
            <a:r>
              <a:rPr lang="en-US" altLang="zh-CN" sz="3200" b="1" dirty="0">
                <a:solidFill>
                  <a:srgbClr val="3366FF"/>
                </a:solidFill>
                <a:ea typeface="ＭＳ Ｐゴシック" charset="-128"/>
                <a:cs typeface="ＭＳ Ｐゴシック" charset="-128"/>
              </a:rPr>
              <a:t>Transfer rate</a:t>
            </a:r>
            <a:r>
              <a:rPr lang="en-US" altLang="zh-CN" sz="3200" dirty="0">
                <a:solidFill>
                  <a:srgbClr val="3366FF"/>
                </a:solidFill>
                <a:ea typeface="ＭＳ Ｐゴシック" charset="-128"/>
                <a:cs typeface="ＭＳ Ｐゴシック" charset="-128"/>
              </a:rPr>
              <a:t> </a:t>
            </a:r>
            <a:r>
              <a:rPr lang="en-US" altLang="zh-CN" sz="3200" dirty="0">
                <a:ea typeface="ＭＳ Ｐゴシック" charset="-128"/>
                <a:cs typeface="ＭＳ Ｐゴシック" charset="-128"/>
              </a:rPr>
              <a:t>is rate at which data flow between drive and computer</a:t>
            </a:r>
          </a:p>
          <a:p>
            <a:pPr marL="488950" lvl="1" indent="-488950"/>
            <a:r>
              <a:rPr lang="en-US" altLang="zh-CN" sz="2800" b="1" dirty="0">
                <a:solidFill>
                  <a:srgbClr val="3366FF"/>
                </a:solidFill>
                <a:ea typeface="ＭＳ Ｐゴシック" charset="-128"/>
                <a:cs typeface="ＭＳ Ｐゴシック" charset="-128"/>
              </a:rPr>
              <a:t>Transfer Rate </a:t>
            </a:r>
            <a:endParaRPr lang="en-US" altLang="zh-CN" sz="2800" dirty="0">
              <a:ea typeface="ＭＳ Ｐゴシック" charset="-128"/>
              <a:cs typeface="ＭＳ Ｐゴシック" charset="-128"/>
            </a:endParaRPr>
          </a:p>
          <a:p>
            <a:pPr lvl="2"/>
            <a:r>
              <a:rPr lang="en-US" altLang="zh-CN" sz="2800" dirty="0">
                <a:ea typeface="ＭＳ Ｐゴシック" charset="-128"/>
                <a:cs typeface="ＭＳ Ｐゴシック" charset="-128"/>
              </a:rPr>
              <a:t>theoretical – 6Gb/sec</a:t>
            </a:r>
          </a:p>
          <a:p>
            <a:pPr marL="488950" lvl="1" indent="-488950"/>
            <a:r>
              <a:rPr lang="en-US" altLang="zh-CN" sz="2800" b="1" dirty="0">
                <a:solidFill>
                  <a:srgbClr val="3366FF"/>
                </a:solidFill>
                <a:ea typeface="ＭＳ Ｐゴシック" charset="-128"/>
                <a:cs typeface="ＭＳ Ｐゴシック" charset="-128"/>
              </a:rPr>
              <a:t>Effective Transfer Rate</a:t>
            </a:r>
          </a:p>
          <a:p>
            <a:pPr lvl="2"/>
            <a:r>
              <a:rPr lang="en-US" altLang="zh-CN" sz="2800" dirty="0">
                <a:ea typeface="ＭＳ Ｐゴシック" charset="-128"/>
                <a:cs typeface="ＭＳ Ｐゴシック" charset="-128"/>
              </a:rPr>
              <a:t>real – 1Gb/sec</a:t>
            </a:r>
          </a:p>
          <a:p>
            <a:pPr marL="488950" lvl="1" indent="-488950">
              <a:buClr>
                <a:srgbClr val="993300"/>
              </a:buClr>
              <a:buSzPct val="90000"/>
              <a:buFont typeface="Monotype Sorts" charset="2"/>
              <a:buChar char="n"/>
            </a:pPr>
            <a:endParaRPr lang="en-US" altLang="zh-CN" sz="2800" dirty="0">
              <a:ea typeface="ＭＳ Ｐゴシック" charset="-128"/>
              <a:cs typeface="ＭＳ Ｐゴシック" charset="-128"/>
            </a:endParaRPr>
          </a:p>
          <a:p>
            <a:endParaRPr lang="zh-CN" altLang="en-US" dirty="0">
              <a:ea typeface="ＭＳ Ｐゴシック" charset="-128"/>
              <a:cs typeface="ＭＳ Ｐゴシック" charset="-128"/>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ChangeArrowheads="1"/>
          </p:cNvSpPr>
          <p:nvPr>
            <p:ph type="title"/>
          </p:nvPr>
        </p:nvSpPr>
        <p:spPr/>
        <p:txBody>
          <a:bodyPr/>
          <a:lstStyle/>
          <a:p>
            <a:pPr eaLnBrk="1" hangingPunct="1"/>
            <a:r>
              <a:rPr lang="en-US" altLang="zh-CN">
                <a:ea typeface="MS PGothic" charset="-128"/>
              </a:rPr>
              <a:t>File Locking</a:t>
            </a:r>
          </a:p>
        </p:txBody>
      </p:sp>
      <p:sp>
        <p:nvSpPr>
          <p:cNvPr id="165890" name="Rectangle 3"/>
          <p:cNvSpPr>
            <a:spLocks noGrp="1" noChangeArrowheads="1"/>
          </p:cNvSpPr>
          <p:nvPr>
            <p:ph type="body" idx="1"/>
          </p:nvPr>
        </p:nvSpPr>
        <p:spPr>
          <a:xfrm>
            <a:off x="1836738" y="1644650"/>
            <a:ext cx="10398125" cy="7061200"/>
          </a:xfrm>
        </p:spPr>
        <p:txBody>
          <a:bodyPr/>
          <a:lstStyle/>
          <a:p>
            <a:r>
              <a:rPr lang="en-US" altLang="zh-CN" sz="3200" dirty="0">
                <a:ea typeface="ＭＳ Ｐゴシック" charset="-128"/>
                <a:cs typeface="ＭＳ Ｐゴシック" charset="-128"/>
              </a:rPr>
              <a:t>Provided by some operating systems and file systems</a:t>
            </a:r>
          </a:p>
          <a:p>
            <a:pPr lvl="1"/>
            <a:r>
              <a:rPr lang="en-US" altLang="zh-CN" sz="2600" dirty="0">
                <a:ea typeface="ＭＳ Ｐゴシック" charset="-128"/>
                <a:cs typeface="ＭＳ Ｐゴシック" charset="-128"/>
              </a:rPr>
              <a:t>Similar to reader-writer locks</a:t>
            </a:r>
            <a:r>
              <a:rPr lang="zh-CN" altLang="en-US" sz="2600" b="1" dirty="0">
                <a:solidFill>
                  <a:srgbClr val="FF0000"/>
                </a:solidFill>
                <a:ea typeface="ＭＳ Ｐゴシック" charset="-128"/>
                <a:cs typeface="ＭＳ Ｐゴシック" charset="-128"/>
              </a:rPr>
              <a:t>（类似于</a:t>
            </a:r>
            <a:r>
              <a:rPr lang="en-US" altLang="zh-CN" sz="2600" b="1" dirty="0">
                <a:solidFill>
                  <a:srgbClr val="FF0000"/>
                </a:solidFill>
                <a:ea typeface="ＭＳ Ｐゴシック" charset="-128"/>
                <a:cs typeface="ＭＳ Ｐゴシック" charset="-128"/>
              </a:rPr>
              <a:t>reader writer</a:t>
            </a:r>
            <a:r>
              <a:rPr lang="zh-CN" altLang="en-US" sz="2600" b="1" dirty="0">
                <a:solidFill>
                  <a:srgbClr val="FF0000"/>
                </a:solidFill>
                <a:ea typeface="ＭＳ Ｐゴシック" charset="-128"/>
                <a:cs typeface="ＭＳ Ｐゴシック" charset="-128"/>
              </a:rPr>
              <a:t>同步问题）</a:t>
            </a:r>
            <a:endParaRPr lang="en-US" altLang="zh-CN" sz="2600" b="1" dirty="0">
              <a:solidFill>
                <a:srgbClr val="FF0000"/>
              </a:solidFill>
              <a:ea typeface="ＭＳ Ｐゴシック" charset="-128"/>
              <a:cs typeface="ＭＳ Ｐゴシック" charset="-128"/>
            </a:endParaRPr>
          </a:p>
          <a:p>
            <a:pPr lvl="1"/>
            <a:r>
              <a:rPr lang="en-US" altLang="zh-CN" sz="2600" b="1" dirty="0">
                <a:solidFill>
                  <a:srgbClr val="3366FF"/>
                </a:solidFill>
                <a:ea typeface="ＭＳ Ｐゴシック" charset="-128"/>
                <a:cs typeface="ＭＳ Ｐゴシック" charset="-128"/>
              </a:rPr>
              <a:t>Shared</a:t>
            </a:r>
            <a:r>
              <a:rPr lang="en-US" altLang="zh-CN" sz="2600" dirty="0">
                <a:ea typeface="ＭＳ Ｐゴシック" charset="-128"/>
                <a:cs typeface="ＭＳ Ｐゴシック" charset="-128"/>
              </a:rPr>
              <a:t> </a:t>
            </a:r>
            <a:r>
              <a:rPr lang="en-US" altLang="zh-CN" sz="2600" b="1" dirty="0">
                <a:solidFill>
                  <a:srgbClr val="3366FF"/>
                </a:solidFill>
                <a:ea typeface="ＭＳ Ｐゴシック" charset="-128"/>
                <a:cs typeface="ＭＳ Ｐゴシック" charset="-128"/>
              </a:rPr>
              <a:t>lock</a:t>
            </a:r>
            <a:r>
              <a:rPr lang="en-US" altLang="zh-CN" sz="2600" dirty="0">
                <a:ea typeface="ＭＳ Ｐゴシック" charset="-128"/>
                <a:cs typeface="ＭＳ Ｐゴシック" charset="-128"/>
              </a:rPr>
              <a:t> similar to </a:t>
            </a:r>
            <a:r>
              <a:rPr lang="en-US" altLang="zh-CN" sz="2600" b="1" dirty="0">
                <a:solidFill>
                  <a:srgbClr val="FF0000"/>
                </a:solidFill>
                <a:ea typeface="ＭＳ Ｐゴシック" charset="-128"/>
                <a:cs typeface="ＭＳ Ｐゴシック" charset="-128"/>
              </a:rPr>
              <a:t>reader lock </a:t>
            </a:r>
            <a:r>
              <a:rPr lang="en-US" altLang="zh-CN" sz="2600" dirty="0">
                <a:ea typeface="ＭＳ Ｐゴシック" charset="-128"/>
                <a:cs typeface="ＭＳ Ｐゴシック" charset="-128"/>
              </a:rPr>
              <a:t>– several processes can acquire concurrently</a:t>
            </a:r>
          </a:p>
          <a:p>
            <a:pPr lvl="1"/>
            <a:r>
              <a:rPr lang="en-US" altLang="zh-CN" sz="2600" b="1" dirty="0">
                <a:solidFill>
                  <a:srgbClr val="3366FF"/>
                </a:solidFill>
                <a:ea typeface="ＭＳ Ｐゴシック" charset="-128"/>
                <a:cs typeface="ＭＳ Ｐゴシック" charset="-128"/>
              </a:rPr>
              <a:t>Exclusive lock </a:t>
            </a:r>
            <a:r>
              <a:rPr lang="en-US" altLang="zh-CN" sz="2600" dirty="0">
                <a:ea typeface="ＭＳ Ｐゴシック" charset="-128"/>
                <a:cs typeface="ＭＳ Ｐゴシック" charset="-128"/>
              </a:rPr>
              <a:t>similar to </a:t>
            </a:r>
            <a:r>
              <a:rPr lang="en-US" altLang="zh-CN" sz="2600" b="1" dirty="0">
                <a:solidFill>
                  <a:srgbClr val="FF0000"/>
                </a:solidFill>
                <a:ea typeface="ＭＳ Ｐゴシック" charset="-128"/>
                <a:cs typeface="ＭＳ Ｐゴシック" charset="-128"/>
              </a:rPr>
              <a:t>writer lock</a:t>
            </a:r>
          </a:p>
          <a:p>
            <a:pPr>
              <a:buFont typeface="Monotype Sorts" charset="2"/>
              <a:buNone/>
            </a:pPr>
            <a:endParaRPr lang="en-US" altLang="zh-CN" dirty="0">
              <a:ea typeface="ＭＳ Ｐゴシック" charset="-128"/>
              <a:cs typeface="ＭＳ Ｐゴシック" charset="-128"/>
            </a:endParaRPr>
          </a:p>
          <a:p>
            <a:r>
              <a:rPr lang="en-US" altLang="zh-CN" sz="3200" dirty="0">
                <a:ea typeface="ＭＳ Ｐゴシック" charset="-128"/>
                <a:cs typeface="ＭＳ Ｐゴシック" charset="-128"/>
              </a:rPr>
              <a:t>Mandatory or advisory:</a:t>
            </a:r>
          </a:p>
          <a:p>
            <a:pPr lvl="1"/>
            <a:r>
              <a:rPr lang="en-US" altLang="zh-CN" sz="2600" b="1" dirty="0">
                <a:solidFill>
                  <a:srgbClr val="3366FF"/>
                </a:solidFill>
                <a:ea typeface="ＭＳ Ｐゴシック" charset="-128"/>
                <a:cs typeface="ＭＳ Ｐゴシック" charset="-128"/>
              </a:rPr>
              <a:t>Mandatory</a:t>
            </a:r>
            <a:r>
              <a:rPr lang="en-US" altLang="zh-CN" sz="2600" dirty="0">
                <a:ea typeface="ＭＳ Ｐゴシック" charset="-128"/>
                <a:cs typeface="ＭＳ Ｐゴシック" charset="-128"/>
              </a:rPr>
              <a:t> – access is denied depending on locks held and requested</a:t>
            </a:r>
          </a:p>
          <a:p>
            <a:pPr lvl="1"/>
            <a:r>
              <a:rPr lang="en-US" altLang="zh-CN" sz="2600" b="1" dirty="0">
                <a:solidFill>
                  <a:srgbClr val="3366FF"/>
                </a:solidFill>
                <a:ea typeface="ＭＳ Ｐゴシック" charset="-128"/>
                <a:cs typeface="ＭＳ Ｐゴシック" charset="-128"/>
              </a:rPr>
              <a:t>Advisory</a:t>
            </a:r>
            <a:r>
              <a:rPr lang="en-US" altLang="zh-CN" sz="2600" dirty="0">
                <a:ea typeface="ＭＳ Ｐゴシック" charset="-128"/>
                <a:cs typeface="ＭＳ Ｐゴシック" charset="-128"/>
              </a:rPr>
              <a:t> – processes can find status of locks and decide what to do</a:t>
            </a:r>
          </a:p>
        </p:txBody>
      </p:sp>
    </p:spTree>
    <p:extLst>
      <p:ext uri="{BB962C8B-B14F-4D97-AF65-F5344CB8AC3E}">
        <p14:creationId xmlns:p14="http://schemas.microsoft.com/office/powerpoint/2010/main" val="1130618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ctrTitle"/>
          </p:nvPr>
        </p:nvSpPr>
        <p:spPr>
          <a:xfrm>
            <a:off x="1676400" y="1320800"/>
            <a:ext cx="10363200" cy="2520950"/>
          </a:xfrm>
        </p:spPr>
        <p:txBody>
          <a:bodyPr/>
          <a:lstStyle/>
          <a:p>
            <a:pPr eaLnBrk="1" hangingPunct="1"/>
            <a:r>
              <a:rPr lang="en-US" altLang="en-US">
                <a:ea typeface="MS PGothic" charset="-128"/>
              </a:rPr>
              <a:t>End of Chapter 10</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A123C7-0018-2BCC-710B-CD3365B33506}"/>
              </a:ext>
            </a:extLst>
          </p:cNvPr>
          <p:cNvPicPr>
            <a:picLocks noChangeAspect="1"/>
          </p:cNvPicPr>
          <p:nvPr/>
        </p:nvPicPr>
        <p:blipFill>
          <a:blip r:embed="rId3"/>
          <a:stretch>
            <a:fillRect/>
          </a:stretch>
        </p:blipFill>
        <p:spPr>
          <a:xfrm>
            <a:off x="889781" y="1683263"/>
            <a:ext cx="4729354" cy="7378442"/>
          </a:xfrm>
          <a:prstGeom prst="rect">
            <a:avLst/>
          </a:prstGeom>
        </p:spPr>
      </p:pic>
      <p:pic>
        <p:nvPicPr>
          <p:cNvPr id="6" name="图片 5">
            <a:extLst>
              <a:ext uri="{FF2B5EF4-FFF2-40B4-BE49-F238E27FC236}">
                <a16:creationId xmlns:a16="http://schemas.microsoft.com/office/drawing/2014/main" id="{B057C2C2-FD06-7041-FA62-4E7C89880CD2}"/>
              </a:ext>
            </a:extLst>
          </p:cNvPr>
          <p:cNvPicPr>
            <a:picLocks noChangeAspect="1"/>
          </p:cNvPicPr>
          <p:nvPr/>
        </p:nvPicPr>
        <p:blipFill>
          <a:blip r:embed="rId4"/>
          <a:stretch>
            <a:fillRect/>
          </a:stretch>
        </p:blipFill>
        <p:spPr>
          <a:xfrm>
            <a:off x="6035814" y="2723325"/>
            <a:ext cx="7540076" cy="4234676"/>
          </a:xfrm>
          <a:prstGeom prst="rect">
            <a:avLst/>
          </a:prstGeom>
        </p:spPr>
      </p:pic>
    </p:spTree>
    <p:extLst>
      <p:ext uri="{BB962C8B-B14F-4D97-AF65-F5344CB8AC3E}">
        <p14:creationId xmlns:p14="http://schemas.microsoft.com/office/powerpoint/2010/main" val="803513914"/>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2050</TotalTime>
  <Words>4625</Words>
  <Application>Microsoft Office PowerPoint</Application>
  <PresentationFormat>自定义</PresentationFormat>
  <Paragraphs>620</Paragraphs>
  <Slides>92</Slides>
  <Notes>80</Notes>
  <HiddenSlides>13</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92</vt:i4>
      </vt:variant>
    </vt:vector>
  </HeadingPairs>
  <TitlesOfParts>
    <vt:vector size="103" baseType="lpstr">
      <vt:lpstr>Monotype Sorts</vt:lpstr>
      <vt:lpstr>MS PGothic</vt:lpstr>
      <vt:lpstr>MS PGothic</vt:lpstr>
      <vt:lpstr>Arial</vt:lpstr>
      <vt:lpstr>Courier New</vt:lpstr>
      <vt:lpstr>Helvetica</vt:lpstr>
      <vt:lpstr>Symbol</vt:lpstr>
      <vt:lpstr>Times New Roman</vt:lpstr>
      <vt:lpstr>Verdana</vt:lpstr>
      <vt:lpstr>Webdings</vt:lpstr>
      <vt:lpstr>os-8</vt:lpstr>
      <vt:lpstr>Chapter 12:  Mass-Storage Systems</vt:lpstr>
      <vt:lpstr>Chapter 12:  Mass-Storage Systems</vt:lpstr>
      <vt:lpstr>Objectives</vt:lpstr>
      <vt:lpstr>Storage Hierarchy</vt:lpstr>
      <vt:lpstr>Hard Disk</vt:lpstr>
      <vt:lpstr>Moving-head Disk Mechanism</vt:lpstr>
      <vt:lpstr>Modern Commercial</vt:lpstr>
      <vt:lpstr>Performance of HDD</vt:lpstr>
      <vt:lpstr>Transfer Rate</vt:lpstr>
      <vt:lpstr>Rotational Speed</vt:lpstr>
      <vt:lpstr> Seek Time（寻道时间）</vt:lpstr>
      <vt:lpstr>Performance of HDD</vt:lpstr>
      <vt:lpstr>Average I/O Time</vt:lpstr>
      <vt:lpstr>Performance of SSD</vt:lpstr>
      <vt:lpstr>Solid-State Disks</vt:lpstr>
      <vt:lpstr>SSD Pages</vt:lpstr>
      <vt:lpstr>Magnetic Tape（磁带）</vt:lpstr>
      <vt:lpstr>Disk Structure</vt:lpstr>
      <vt:lpstr>Sectors</vt:lpstr>
      <vt:lpstr>Sectors</vt:lpstr>
      <vt:lpstr>LBA Mapping</vt:lpstr>
      <vt:lpstr>Logical block</vt:lpstr>
      <vt:lpstr>Disk (HDD) Management</vt:lpstr>
      <vt:lpstr>Disk (HDD) Management</vt:lpstr>
      <vt:lpstr>Disk (HDD) Scheduling</vt:lpstr>
      <vt:lpstr>Disk Scheduling (Cont.)</vt:lpstr>
      <vt:lpstr>Disk Scheduling</vt:lpstr>
      <vt:lpstr>Disk Scheduling (Cont.)</vt:lpstr>
      <vt:lpstr>FCFS</vt:lpstr>
      <vt:lpstr>SSTF</vt:lpstr>
      <vt:lpstr>SSTF (Cont.)</vt:lpstr>
      <vt:lpstr>SCAN</vt:lpstr>
      <vt:lpstr>SCAN (Cont.)</vt:lpstr>
      <vt:lpstr>C-SCAN</vt:lpstr>
      <vt:lpstr>C-SCAN (Cont.)</vt:lpstr>
      <vt:lpstr>Look &amp; C-LOOK</vt:lpstr>
      <vt:lpstr>LOOK</vt:lpstr>
      <vt:lpstr>C-LOOK (Cont.)</vt:lpstr>
      <vt:lpstr>SSD Scheduling?</vt:lpstr>
      <vt:lpstr>RAID</vt:lpstr>
      <vt:lpstr>RAID Structure</vt:lpstr>
      <vt:lpstr>RAID Levels</vt:lpstr>
      <vt:lpstr>RAID 0: stripping (bit/block level)</vt:lpstr>
      <vt:lpstr>RAID 1: mirroring</vt:lpstr>
      <vt:lpstr>RAID Card</vt:lpstr>
      <vt:lpstr>RAID 4</vt:lpstr>
      <vt:lpstr>RAID 5</vt:lpstr>
      <vt:lpstr>RAID (0 + 1)</vt:lpstr>
      <vt:lpstr>RAID (1 + 0)</vt:lpstr>
      <vt:lpstr>End of Chapter 12</vt:lpstr>
      <vt:lpstr>Chapter 10: File System Interface</vt:lpstr>
      <vt:lpstr>Chapter 10: File System</vt:lpstr>
      <vt:lpstr>Review</vt:lpstr>
      <vt:lpstr>Files</vt:lpstr>
      <vt:lpstr>File Concept</vt:lpstr>
      <vt:lpstr>File Block</vt:lpstr>
      <vt:lpstr>File Mapping</vt:lpstr>
      <vt:lpstr>File Attributes(Meta-data)</vt:lpstr>
      <vt:lpstr>File info Window on Mac OS X</vt:lpstr>
      <vt:lpstr>File Types – Name, Extension</vt:lpstr>
      <vt:lpstr>File Structure</vt:lpstr>
      <vt:lpstr>Program on disk</vt:lpstr>
      <vt:lpstr>File Access: Sequential（顺序访问）</vt:lpstr>
      <vt:lpstr>File Access: Direct</vt:lpstr>
      <vt:lpstr>File Operations</vt:lpstr>
      <vt:lpstr>Open &amp; Close</vt:lpstr>
      <vt:lpstr>Open Files</vt:lpstr>
      <vt:lpstr>Open Files</vt:lpstr>
      <vt:lpstr>Open Files</vt:lpstr>
      <vt:lpstr>Directories（目录）</vt:lpstr>
      <vt:lpstr>Recall File Block</vt:lpstr>
      <vt:lpstr>Recall File Block</vt:lpstr>
      <vt:lpstr>File Attributes</vt:lpstr>
      <vt:lpstr>Directory Structure</vt:lpstr>
      <vt:lpstr>PowerPoint 演示文稿</vt:lpstr>
      <vt:lpstr>Directory Implementation </vt:lpstr>
      <vt:lpstr>Operations Performed on Directory</vt:lpstr>
      <vt:lpstr>Organize the Directory (Logically) to Obtain</vt:lpstr>
      <vt:lpstr>Single-Level Directory</vt:lpstr>
      <vt:lpstr>Two-Level Directory</vt:lpstr>
      <vt:lpstr>Tree-Structured Directories</vt:lpstr>
      <vt:lpstr>Tree-Structured Directories (Cont.)</vt:lpstr>
      <vt:lpstr>Tree-Structured Directories (Cont)</vt:lpstr>
      <vt:lpstr>Tree-Structured Directories (Cont)</vt:lpstr>
      <vt:lpstr>Protection</vt:lpstr>
      <vt:lpstr>Protection</vt:lpstr>
      <vt:lpstr>Access Lists and Groups</vt:lpstr>
      <vt:lpstr>A Sample UNIX Directory Listing</vt:lpstr>
      <vt:lpstr>Access Lists and Groups</vt:lpstr>
      <vt:lpstr>File Locking</vt:lpstr>
      <vt:lpstr>End of Chapter 10</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  Mass-Storage Systems</dc:title>
  <dc:creator>Microsoft Office 用户</dc:creator>
  <cp:lastModifiedBy>ziran wu</cp:lastModifiedBy>
  <cp:revision>190</cp:revision>
  <cp:lastPrinted>2011-04-11T19:58:11Z</cp:lastPrinted>
  <dcterms:created xsi:type="dcterms:W3CDTF">2022-05-30T07:20:50Z</dcterms:created>
  <dcterms:modified xsi:type="dcterms:W3CDTF">2024-06-12T08:59:45Z</dcterms:modified>
</cp:coreProperties>
</file>